
<file path=[Content_Types].xml><?xml version="1.0" encoding="utf-8"?>
<Types xmlns="http://schemas.openxmlformats.org/package/2006/content-types">
  <Default Extension="avif" ContentType="image/avi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3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95" r:id="rId28"/>
    <p:sldId id="281" r:id="rId29"/>
    <p:sldId id="282" r:id="rId30"/>
    <p:sldId id="283" r:id="rId31"/>
    <p:sldId id="287" r:id="rId32"/>
    <p:sldId id="290" r:id="rId33"/>
    <p:sldId id="291" r:id="rId34"/>
    <p:sldId id="292" r:id="rId35"/>
  </p:sldIdLst>
  <p:sldSz cx="18288000" cy="10287000"/>
  <p:notesSz cx="6858000" cy="9144000"/>
  <p:embeddedFontLst>
    <p:embeddedFont>
      <p:font typeface="Helvetica World" panose="020B0604020202020204" charset="-128"/>
      <p:regular r:id="rId36"/>
    </p:embeddedFont>
    <p:embeddedFont>
      <p:font typeface="Helvetica World Bold" panose="020B0604020202020204" charset="-128"/>
      <p:regular r:id="rId37"/>
    </p:embeddedFont>
    <p:embeddedFont>
      <p:font typeface="Open Sans" panose="020B0606030504020204" pitchFamily="3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7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6" autoAdjust="0"/>
    <p:restoredTop sz="94622" autoAdjust="0"/>
  </p:normalViewPr>
  <p:slideViewPr>
    <p:cSldViewPr>
      <p:cViewPr varScale="1">
        <p:scale>
          <a:sx n="54" d="100"/>
          <a:sy n="54" d="100"/>
        </p:scale>
        <p:origin x="76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webp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webp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web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web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3.svg"/><Relationship Id="rId7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6.png"/><Relationship Id="rId4" Type="http://schemas.openxmlformats.org/officeDocument/2006/relationships/image" Target="../media/image39.png"/><Relationship Id="rId9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avif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av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11.svg"/><Relationship Id="rId7" Type="http://schemas.openxmlformats.org/officeDocument/2006/relationships/image" Target="../media/image4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53157" y="-586547"/>
            <a:ext cx="3489361" cy="1914787"/>
          </a:xfrm>
          <a:custGeom>
            <a:avLst/>
            <a:gdLst/>
            <a:ahLst/>
            <a:cxnLst/>
            <a:rect l="l" t="t" r="r" b="b"/>
            <a:pathLst>
              <a:path w="3489361" h="1914787">
                <a:moveTo>
                  <a:pt x="0" y="0"/>
                </a:moveTo>
                <a:lnTo>
                  <a:pt x="3489360" y="0"/>
                </a:lnTo>
                <a:lnTo>
                  <a:pt x="3489360" y="1914787"/>
                </a:lnTo>
                <a:lnTo>
                  <a:pt x="0" y="1914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266215" y="-1122339"/>
            <a:ext cx="14552378" cy="1493185"/>
            <a:chOff x="0" y="0"/>
            <a:chExt cx="3832725" cy="393267"/>
          </a:xfrm>
          <a:solidFill>
            <a:srgbClr val="FFFF00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3832725" cy="393267"/>
            </a:xfrm>
            <a:custGeom>
              <a:avLst/>
              <a:gdLst/>
              <a:ahLst/>
              <a:cxnLst/>
              <a:rect l="l" t="t" r="r" b="b"/>
              <a:pathLst>
                <a:path w="3832725" h="393267">
                  <a:moveTo>
                    <a:pt x="0" y="0"/>
                  </a:moveTo>
                  <a:lnTo>
                    <a:pt x="3832725" y="0"/>
                  </a:lnTo>
                  <a:lnTo>
                    <a:pt x="3832725" y="393267"/>
                  </a:lnTo>
                  <a:lnTo>
                    <a:pt x="0" y="393267"/>
                  </a:lnTo>
                  <a:close/>
                </a:path>
              </a:pathLst>
            </a:custGeom>
            <a:grpFill/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832725" cy="44089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271065" y="0"/>
            <a:ext cx="8743378" cy="10454160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91908" r="-20655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77764" y="6592457"/>
            <a:ext cx="8966236" cy="1446643"/>
            <a:chOff x="0" y="0"/>
            <a:chExt cx="11954981" cy="2984537"/>
          </a:xfrm>
          <a:solidFill>
            <a:srgbClr val="FFFF00"/>
          </a:solidFill>
        </p:grpSpPr>
        <p:sp>
          <p:nvSpPr>
            <p:cNvPr id="9" name="Freeform 9"/>
            <p:cNvSpPr/>
            <p:nvPr/>
          </p:nvSpPr>
          <p:spPr>
            <a:xfrm>
              <a:off x="0" y="1908589"/>
              <a:ext cx="11954981" cy="1075948"/>
            </a:xfrm>
            <a:custGeom>
              <a:avLst/>
              <a:gdLst/>
              <a:ahLst/>
              <a:cxnLst/>
              <a:rect l="l" t="t" r="r" b="b"/>
              <a:pathLst>
                <a:path w="11954981" h="1075948">
                  <a:moveTo>
                    <a:pt x="0" y="0"/>
                  </a:moveTo>
                  <a:lnTo>
                    <a:pt x="11954981" y="0"/>
                  </a:lnTo>
                  <a:lnTo>
                    <a:pt x="11954981" y="1075948"/>
                  </a:lnTo>
                  <a:lnTo>
                    <a:pt x="0" y="1075948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grpSp>
          <p:nvGrpSpPr>
            <p:cNvPr id="10" name="Group 10"/>
            <p:cNvGrpSpPr/>
            <p:nvPr/>
          </p:nvGrpSpPr>
          <p:grpSpPr>
            <a:xfrm>
              <a:off x="0" y="0"/>
              <a:ext cx="11954981" cy="1920407"/>
              <a:chOff x="0" y="0"/>
              <a:chExt cx="3917735" cy="629331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917735" cy="629331"/>
              </a:xfrm>
              <a:custGeom>
                <a:avLst/>
                <a:gdLst/>
                <a:ahLst/>
                <a:cxnLst/>
                <a:rect l="l" t="t" r="r" b="b"/>
                <a:pathLst>
                  <a:path w="3917735" h="629331">
                    <a:moveTo>
                      <a:pt x="0" y="0"/>
                    </a:moveTo>
                    <a:lnTo>
                      <a:pt x="3917735" y="0"/>
                    </a:lnTo>
                    <a:lnTo>
                      <a:pt x="3917735" y="629331"/>
                    </a:lnTo>
                    <a:lnTo>
                      <a:pt x="0" y="629331"/>
                    </a:lnTo>
                    <a:close/>
                  </a:path>
                </a:pathLst>
              </a:custGeom>
              <a:grpFill/>
              <a:ln cap="sq">
                <a:noFill/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3917735" cy="676956"/>
              </a:xfrm>
              <a:prstGeom prst="rect">
                <a:avLst/>
              </a:prstGeom>
              <a:grpFill/>
            </p:spPr>
            <p:txBody>
              <a:bodyPr lIns="41248" tIns="41248" rIns="41248" bIns="41248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7157195" y="9885624"/>
            <a:ext cx="12619123" cy="913343"/>
            <a:chOff x="0" y="0"/>
            <a:chExt cx="3323555" cy="240551"/>
          </a:xfrm>
          <a:solidFill>
            <a:srgbClr val="FFFF00"/>
          </a:solidFill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23555" cy="240551"/>
            </a:xfrm>
            <a:custGeom>
              <a:avLst/>
              <a:gdLst/>
              <a:ahLst/>
              <a:cxnLst/>
              <a:rect l="l" t="t" r="r" b="b"/>
              <a:pathLst>
                <a:path w="3323555" h="240551">
                  <a:moveTo>
                    <a:pt x="0" y="0"/>
                  </a:moveTo>
                  <a:lnTo>
                    <a:pt x="3323555" y="0"/>
                  </a:lnTo>
                  <a:lnTo>
                    <a:pt x="3323555" y="240551"/>
                  </a:lnTo>
                  <a:lnTo>
                    <a:pt x="0" y="240551"/>
                  </a:lnTo>
                  <a:close/>
                </a:path>
              </a:pathLst>
            </a:custGeom>
            <a:grpFill/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323555" cy="28817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9683987" y="102620"/>
            <a:ext cx="1013852" cy="2866012"/>
          </a:xfrm>
          <a:custGeom>
            <a:avLst/>
            <a:gdLst/>
            <a:ahLst/>
            <a:cxnLst/>
            <a:rect l="l" t="t" r="r" b="b"/>
            <a:pathLst>
              <a:path w="1013852" h="2866012">
                <a:moveTo>
                  <a:pt x="0" y="0"/>
                </a:moveTo>
                <a:lnTo>
                  <a:pt x="1013852" y="0"/>
                </a:lnTo>
                <a:lnTo>
                  <a:pt x="1013852" y="2866012"/>
                </a:lnTo>
                <a:lnTo>
                  <a:pt x="0" y="2866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8700" y="8928231"/>
            <a:ext cx="3489361" cy="1914787"/>
          </a:xfrm>
          <a:custGeom>
            <a:avLst/>
            <a:gdLst/>
            <a:ahLst/>
            <a:cxnLst/>
            <a:rect l="l" t="t" r="r" b="b"/>
            <a:pathLst>
              <a:path w="3489361" h="1914787">
                <a:moveTo>
                  <a:pt x="0" y="0"/>
                </a:moveTo>
                <a:lnTo>
                  <a:pt x="3489361" y="0"/>
                </a:lnTo>
                <a:lnTo>
                  <a:pt x="3489361" y="1914787"/>
                </a:lnTo>
                <a:lnTo>
                  <a:pt x="0" y="1914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 rot="5400000">
            <a:off x="1726180" y="7397854"/>
            <a:ext cx="1013852" cy="2866012"/>
          </a:xfrm>
          <a:custGeom>
            <a:avLst/>
            <a:gdLst/>
            <a:ahLst/>
            <a:cxnLst/>
            <a:rect l="l" t="t" r="r" b="b"/>
            <a:pathLst>
              <a:path w="1013852" h="2866012">
                <a:moveTo>
                  <a:pt x="0" y="0"/>
                </a:moveTo>
                <a:lnTo>
                  <a:pt x="1013852" y="0"/>
                </a:lnTo>
                <a:lnTo>
                  <a:pt x="1013852" y="2866012"/>
                </a:lnTo>
                <a:lnTo>
                  <a:pt x="0" y="2866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976811" y="2357069"/>
            <a:ext cx="9806428" cy="3577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47"/>
              </a:lnSpc>
            </a:pPr>
            <a:endParaRPr lang="en-US" sz="8272" b="1" dirty="0">
              <a:solidFill>
                <a:srgbClr val="F5F3F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>
              <a:lnSpc>
                <a:spcPts val="9347"/>
              </a:lnSpc>
            </a:pPr>
            <a:r>
              <a:rPr lang="es-MX" sz="8800" b="1" dirty="0">
                <a:solidFill>
                  <a:schemeClr val="bg1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Rueda</a:t>
            </a:r>
            <a:r>
              <a:rPr lang="es-MX" sz="8800" b="1" dirty="0">
                <a:solidFill>
                  <a:schemeClr val="bg1"/>
                </a:solidFill>
              </a:rPr>
              <a:t> de la vida</a:t>
            </a:r>
            <a:endParaRPr lang="es-MX" sz="8800" dirty="0">
              <a:solidFill>
                <a:schemeClr val="bg1"/>
              </a:solidFill>
            </a:endParaRPr>
          </a:p>
          <a:p>
            <a:pPr marL="0" lvl="0" indent="0" algn="l">
              <a:lnSpc>
                <a:spcPts val="9347"/>
              </a:lnSpc>
            </a:pPr>
            <a:endParaRPr lang="en-US" sz="8272" b="1" dirty="0">
              <a:solidFill>
                <a:srgbClr val="F5F3F3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53017" y="6772325"/>
            <a:ext cx="8300140" cy="908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8"/>
              </a:lnSpc>
              <a:spcBef>
                <a:spcPct val="0"/>
              </a:spcBef>
            </a:pPr>
            <a:r>
              <a:rPr lang="es-MX" sz="2800" b="1" dirty="0" err="1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Evaluacion</a:t>
            </a:r>
            <a:r>
              <a:rPr lang="es-MX" sz="2800" b="1" dirty="0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emocional de la empresa coquito amarillo</a:t>
            </a:r>
            <a:endParaRPr lang="en-US" sz="2663" b="1" dirty="0">
              <a:solidFill>
                <a:srgbClr val="0E1789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1D0816C3-DFE1-FDA5-2A1D-1AD6213D0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3160155"/>
            <a:ext cx="4664640" cy="4712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68353" y="4529932"/>
            <a:ext cx="13551295" cy="1341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87"/>
              </a:lnSpc>
            </a:pPr>
            <a:r>
              <a:rPr lang="en-US" sz="781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“OBJETIVO GENERAL”.</a:t>
            </a:r>
          </a:p>
        </p:txBody>
      </p:sp>
      <p:sp>
        <p:nvSpPr>
          <p:cNvPr id="3" name="Freeform 3"/>
          <p:cNvSpPr/>
          <p:nvPr/>
        </p:nvSpPr>
        <p:spPr>
          <a:xfrm>
            <a:off x="426859" y="8117250"/>
            <a:ext cx="3274624" cy="1796950"/>
          </a:xfrm>
          <a:custGeom>
            <a:avLst/>
            <a:gdLst/>
            <a:ahLst/>
            <a:cxnLst/>
            <a:rect l="l" t="t" r="r" b="b"/>
            <a:pathLst>
              <a:path w="3274624" h="1796950">
                <a:moveTo>
                  <a:pt x="0" y="0"/>
                </a:moveTo>
                <a:lnTo>
                  <a:pt x="3274624" y="0"/>
                </a:lnTo>
                <a:lnTo>
                  <a:pt x="3274624" y="1796949"/>
                </a:lnTo>
                <a:lnTo>
                  <a:pt x="0" y="179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4056676" y="5497033"/>
            <a:ext cx="2211384" cy="6251263"/>
          </a:xfrm>
          <a:custGeom>
            <a:avLst/>
            <a:gdLst/>
            <a:ahLst/>
            <a:cxnLst/>
            <a:rect l="l" t="t" r="r" b="b"/>
            <a:pathLst>
              <a:path w="2211384" h="6251263">
                <a:moveTo>
                  <a:pt x="0" y="0"/>
                </a:moveTo>
                <a:lnTo>
                  <a:pt x="2211385" y="0"/>
                </a:lnTo>
                <a:lnTo>
                  <a:pt x="2211385" y="6251264"/>
                </a:lnTo>
                <a:lnTo>
                  <a:pt x="0" y="625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877493" y="-1108064"/>
            <a:ext cx="14508076" cy="1493185"/>
            <a:chOff x="0" y="0"/>
            <a:chExt cx="3821057" cy="393267"/>
          </a:xfrm>
          <a:solidFill>
            <a:srgbClr val="FFFF00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3821057" cy="393267"/>
            </a:xfrm>
            <a:custGeom>
              <a:avLst/>
              <a:gdLst/>
              <a:ahLst/>
              <a:cxnLst/>
              <a:rect l="l" t="t" r="r" b="b"/>
              <a:pathLst>
                <a:path w="3821057" h="393267">
                  <a:moveTo>
                    <a:pt x="0" y="0"/>
                  </a:moveTo>
                  <a:lnTo>
                    <a:pt x="3821057" y="0"/>
                  </a:lnTo>
                  <a:lnTo>
                    <a:pt x="3821057" y="393267"/>
                  </a:lnTo>
                  <a:lnTo>
                    <a:pt x="0" y="393267"/>
                  </a:lnTo>
                  <a:close/>
                </a:path>
              </a:pathLst>
            </a:custGeom>
            <a:grpFill/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821057" cy="44089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21021" y="9914199"/>
            <a:ext cx="12619123" cy="1134857"/>
            <a:chOff x="0" y="0"/>
            <a:chExt cx="3323555" cy="298892"/>
          </a:xfrm>
          <a:solidFill>
            <a:srgbClr val="FFFF00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3323555" cy="298892"/>
            </a:xfrm>
            <a:custGeom>
              <a:avLst/>
              <a:gdLst/>
              <a:ahLst/>
              <a:cxnLst/>
              <a:rect l="l" t="t" r="r" b="b"/>
              <a:pathLst>
                <a:path w="3323555" h="298892">
                  <a:moveTo>
                    <a:pt x="0" y="0"/>
                  </a:moveTo>
                  <a:lnTo>
                    <a:pt x="3323555" y="0"/>
                  </a:lnTo>
                  <a:lnTo>
                    <a:pt x="3323555" y="298892"/>
                  </a:lnTo>
                  <a:lnTo>
                    <a:pt x="0" y="298892"/>
                  </a:lnTo>
                  <a:close/>
                </a:path>
              </a:pathLst>
            </a:custGeom>
            <a:grpFill/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323555" cy="3465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2089698" y="-1461297"/>
            <a:ext cx="2211384" cy="6251263"/>
          </a:xfrm>
          <a:custGeom>
            <a:avLst/>
            <a:gdLst/>
            <a:ahLst/>
            <a:cxnLst/>
            <a:rect l="l" t="t" r="r" b="b"/>
            <a:pathLst>
              <a:path w="2211384" h="6251263">
                <a:moveTo>
                  <a:pt x="0" y="0"/>
                </a:moveTo>
                <a:lnTo>
                  <a:pt x="2211384" y="0"/>
                </a:lnTo>
                <a:lnTo>
                  <a:pt x="2211384" y="6251264"/>
                </a:lnTo>
                <a:lnTo>
                  <a:pt x="0" y="625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547050" y="385122"/>
            <a:ext cx="3274624" cy="1796950"/>
          </a:xfrm>
          <a:custGeom>
            <a:avLst/>
            <a:gdLst/>
            <a:ahLst/>
            <a:cxnLst/>
            <a:rect l="l" t="t" r="r" b="b"/>
            <a:pathLst>
              <a:path w="3274624" h="1796950">
                <a:moveTo>
                  <a:pt x="0" y="0"/>
                </a:moveTo>
                <a:lnTo>
                  <a:pt x="3274624" y="0"/>
                </a:lnTo>
                <a:lnTo>
                  <a:pt x="3274624" y="1796950"/>
                </a:lnTo>
                <a:lnTo>
                  <a:pt x="0" y="1796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9144000" y="2466100"/>
            <a:ext cx="10370161" cy="337406"/>
            <a:chOff x="0" y="0"/>
            <a:chExt cx="2731236" cy="88864"/>
          </a:xfrm>
          <a:solidFill>
            <a:srgbClr val="FFFF00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2731236" cy="88864"/>
            </a:xfrm>
            <a:custGeom>
              <a:avLst/>
              <a:gdLst/>
              <a:ahLst/>
              <a:cxnLst/>
              <a:rect l="l" t="t" r="r" b="b"/>
              <a:pathLst>
                <a:path w="2731236" h="88864">
                  <a:moveTo>
                    <a:pt x="0" y="0"/>
                  </a:moveTo>
                  <a:lnTo>
                    <a:pt x="2731236" y="0"/>
                  </a:lnTo>
                  <a:lnTo>
                    <a:pt x="2731236" y="88864"/>
                  </a:lnTo>
                  <a:lnTo>
                    <a:pt x="0" y="88864"/>
                  </a:lnTo>
                  <a:close/>
                </a:path>
              </a:pathLst>
            </a:custGeom>
            <a:grpFill/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731236" cy="13648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14253393" y="7578479"/>
            <a:ext cx="1130542" cy="3195878"/>
          </a:xfrm>
          <a:custGeom>
            <a:avLst/>
            <a:gdLst/>
            <a:ahLst/>
            <a:cxnLst/>
            <a:rect l="l" t="t" r="r" b="b"/>
            <a:pathLst>
              <a:path w="1130542" h="3195878">
                <a:moveTo>
                  <a:pt x="0" y="0"/>
                </a:moveTo>
                <a:lnTo>
                  <a:pt x="1130541" y="0"/>
                </a:lnTo>
                <a:lnTo>
                  <a:pt x="1130541" y="3195878"/>
                </a:lnTo>
                <a:lnTo>
                  <a:pt x="0" y="3195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531222" y="9136664"/>
            <a:ext cx="3032957" cy="1664335"/>
          </a:xfrm>
          <a:custGeom>
            <a:avLst/>
            <a:gdLst/>
            <a:ahLst/>
            <a:cxnLst/>
            <a:rect l="l" t="t" r="r" b="b"/>
            <a:pathLst>
              <a:path w="3032957" h="1664335">
                <a:moveTo>
                  <a:pt x="0" y="0"/>
                </a:moveTo>
                <a:lnTo>
                  <a:pt x="3032957" y="0"/>
                </a:lnTo>
                <a:lnTo>
                  <a:pt x="3032957" y="1664335"/>
                </a:lnTo>
                <a:lnTo>
                  <a:pt x="0" y="166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410730" y="3106558"/>
            <a:ext cx="8153449" cy="957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40"/>
              </a:lnSpc>
              <a:spcBef>
                <a:spcPct val="0"/>
              </a:spcBef>
            </a:pPr>
            <a:r>
              <a:rPr lang="en-US" sz="5912" b="1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OBJETIVO GENERAL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10730" y="4663890"/>
            <a:ext cx="8115300" cy="364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s-MX" sz="3200" dirty="0">
                <a:solidFill>
                  <a:srgbClr val="0E1789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Implementar la Rueda de la Vida como una herramienta de diagnóstico emocional en la empresa Coquito Amarillo, con el fin de evaluar el estado emocional de sus empleados y desarrollar estrategias para su bienestar.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  <a:endParaRPr lang="en-US" sz="2899" dirty="0">
              <a:solidFill>
                <a:srgbClr val="0E1789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C074B4A-DC4E-B0A8-E771-426136BD59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88"/>
            <a:ext cx="8877271" cy="1026341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68353" y="4529932"/>
            <a:ext cx="13946149" cy="1341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87"/>
              </a:lnSpc>
            </a:pPr>
            <a:r>
              <a:rPr lang="en-US" sz="781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“OBJETIVOS ESPECIFICOS”.</a:t>
            </a:r>
          </a:p>
        </p:txBody>
      </p:sp>
      <p:sp>
        <p:nvSpPr>
          <p:cNvPr id="3" name="Freeform 3"/>
          <p:cNvSpPr/>
          <p:nvPr/>
        </p:nvSpPr>
        <p:spPr>
          <a:xfrm>
            <a:off x="426859" y="8117250"/>
            <a:ext cx="3274624" cy="1796950"/>
          </a:xfrm>
          <a:custGeom>
            <a:avLst/>
            <a:gdLst/>
            <a:ahLst/>
            <a:cxnLst/>
            <a:rect l="l" t="t" r="r" b="b"/>
            <a:pathLst>
              <a:path w="3274624" h="1796950">
                <a:moveTo>
                  <a:pt x="0" y="0"/>
                </a:moveTo>
                <a:lnTo>
                  <a:pt x="3274624" y="0"/>
                </a:lnTo>
                <a:lnTo>
                  <a:pt x="3274624" y="1796949"/>
                </a:lnTo>
                <a:lnTo>
                  <a:pt x="0" y="179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4056676" y="5497033"/>
            <a:ext cx="2211384" cy="6251263"/>
          </a:xfrm>
          <a:custGeom>
            <a:avLst/>
            <a:gdLst/>
            <a:ahLst/>
            <a:cxnLst/>
            <a:rect l="l" t="t" r="r" b="b"/>
            <a:pathLst>
              <a:path w="2211384" h="6251263">
                <a:moveTo>
                  <a:pt x="0" y="0"/>
                </a:moveTo>
                <a:lnTo>
                  <a:pt x="2211385" y="0"/>
                </a:lnTo>
                <a:lnTo>
                  <a:pt x="2211385" y="6251264"/>
                </a:lnTo>
                <a:lnTo>
                  <a:pt x="0" y="625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877493" y="-1108064"/>
            <a:ext cx="14508076" cy="1493185"/>
            <a:chOff x="0" y="0"/>
            <a:chExt cx="3821057" cy="393267"/>
          </a:xfrm>
          <a:solidFill>
            <a:srgbClr val="FFFF00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3821057" cy="393267"/>
            </a:xfrm>
            <a:custGeom>
              <a:avLst/>
              <a:gdLst/>
              <a:ahLst/>
              <a:cxnLst/>
              <a:rect l="l" t="t" r="r" b="b"/>
              <a:pathLst>
                <a:path w="3821057" h="393267">
                  <a:moveTo>
                    <a:pt x="0" y="0"/>
                  </a:moveTo>
                  <a:lnTo>
                    <a:pt x="3821057" y="0"/>
                  </a:lnTo>
                  <a:lnTo>
                    <a:pt x="3821057" y="393267"/>
                  </a:lnTo>
                  <a:lnTo>
                    <a:pt x="0" y="393267"/>
                  </a:lnTo>
                  <a:close/>
                </a:path>
              </a:pathLst>
            </a:custGeom>
            <a:grpFill/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821057" cy="44089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21021" y="9914199"/>
            <a:ext cx="12619123" cy="1134857"/>
            <a:chOff x="0" y="0"/>
            <a:chExt cx="3323555" cy="298892"/>
          </a:xfrm>
          <a:solidFill>
            <a:srgbClr val="FFFF00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3323555" cy="298892"/>
            </a:xfrm>
            <a:custGeom>
              <a:avLst/>
              <a:gdLst/>
              <a:ahLst/>
              <a:cxnLst/>
              <a:rect l="l" t="t" r="r" b="b"/>
              <a:pathLst>
                <a:path w="3323555" h="298892">
                  <a:moveTo>
                    <a:pt x="0" y="0"/>
                  </a:moveTo>
                  <a:lnTo>
                    <a:pt x="3323555" y="0"/>
                  </a:lnTo>
                  <a:lnTo>
                    <a:pt x="3323555" y="298892"/>
                  </a:lnTo>
                  <a:lnTo>
                    <a:pt x="0" y="298892"/>
                  </a:lnTo>
                  <a:close/>
                </a:path>
              </a:pathLst>
            </a:custGeom>
            <a:grpFill/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323555" cy="3465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2089698" y="-1461297"/>
            <a:ext cx="2211384" cy="6251263"/>
          </a:xfrm>
          <a:custGeom>
            <a:avLst/>
            <a:gdLst/>
            <a:ahLst/>
            <a:cxnLst/>
            <a:rect l="l" t="t" r="r" b="b"/>
            <a:pathLst>
              <a:path w="2211384" h="6251263">
                <a:moveTo>
                  <a:pt x="0" y="0"/>
                </a:moveTo>
                <a:lnTo>
                  <a:pt x="2211384" y="0"/>
                </a:lnTo>
                <a:lnTo>
                  <a:pt x="2211384" y="6251264"/>
                </a:lnTo>
                <a:lnTo>
                  <a:pt x="0" y="625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547050" y="385122"/>
            <a:ext cx="3274624" cy="1796950"/>
          </a:xfrm>
          <a:custGeom>
            <a:avLst/>
            <a:gdLst/>
            <a:ahLst/>
            <a:cxnLst/>
            <a:rect l="l" t="t" r="r" b="b"/>
            <a:pathLst>
              <a:path w="3274624" h="1796950">
                <a:moveTo>
                  <a:pt x="0" y="0"/>
                </a:moveTo>
                <a:lnTo>
                  <a:pt x="3274624" y="0"/>
                </a:lnTo>
                <a:lnTo>
                  <a:pt x="3274624" y="1796950"/>
                </a:lnTo>
                <a:lnTo>
                  <a:pt x="0" y="1796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382000" y="885825"/>
            <a:ext cx="10370161" cy="337406"/>
            <a:chOff x="0" y="0"/>
            <a:chExt cx="2731236" cy="88864"/>
          </a:xfrm>
          <a:solidFill>
            <a:srgbClr val="FFFF00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2731236" cy="88864"/>
            </a:xfrm>
            <a:custGeom>
              <a:avLst/>
              <a:gdLst/>
              <a:ahLst/>
              <a:cxnLst/>
              <a:rect l="l" t="t" r="r" b="b"/>
              <a:pathLst>
                <a:path w="2731236" h="88864">
                  <a:moveTo>
                    <a:pt x="0" y="0"/>
                  </a:moveTo>
                  <a:lnTo>
                    <a:pt x="2731236" y="0"/>
                  </a:lnTo>
                  <a:lnTo>
                    <a:pt x="2731236" y="88864"/>
                  </a:lnTo>
                  <a:lnTo>
                    <a:pt x="0" y="88864"/>
                  </a:lnTo>
                  <a:close/>
                </a:path>
              </a:pathLst>
            </a:custGeom>
            <a:grpFill/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731236" cy="13648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16896796" y="8233553"/>
            <a:ext cx="725009" cy="2049495"/>
          </a:xfrm>
          <a:custGeom>
            <a:avLst/>
            <a:gdLst/>
            <a:ahLst/>
            <a:cxnLst/>
            <a:rect l="l" t="t" r="r" b="b"/>
            <a:pathLst>
              <a:path w="725009" h="2049495">
                <a:moveTo>
                  <a:pt x="0" y="0"/>
                </a:moveTo>
                <a:lnTo>
                  <a:pt x="725008" y="0"/>
                </a:lnTo>
                <a:lnTo>
                  <a:pt x="725008" y="2049494"/>
                </a:lnTo>
                <a:lnTo>
                  <a:pt x="0" y="2049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078200" y="9176418"/>
            <a:ext cx="2209800" cy="1624581"/>
          </a:xfrm>
          <a:custGeom>
            <a:avLst/>
            <a:gdLst/>
            <a:ahLst/>
            <a:cxnLst/>
            <a:rect l="l" t="t" r="r" b="b"/>
            <a:pathLst>
              <a:path w="2960512" h="1624581">
                <a:moveTo>
                  <a:pt x="0" y="0"/>
                </a:moveTo>
                <a:lnTo>
                  <a:pt x="2960512" y="0"/>
                </a:lnTo>
                <a:lnTo>
                  <a:pt x="2960512" y="1624581"/>
                </a:lnTo>
                <a:lnTo>
                  <a:pt x="0" y="1624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351430" y="1251088"/>
            <a:ext cx="9296449" cy="889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84"/>
              </a:lnSpc>
              <a:spcBef>
                <a:spcPct val="0"/>
              </a:spcBef>
            </a:pPr>
            <a:r>
              <a:rPr lang="en-US" sz="5512" b="1" dirty="0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OBJETIVOS ESPECIFICOS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51430" y="2400277"/>
            <a:ext cx="8252590" cy="8292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rgbClr val="0E1789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Desarrollar una plataforma digital para la recopilación y visualización de datos de la Rueda de la Vida.</a:t>
            </a:r>
          </a:p>
          <a:p>
            <a:endParaRPr lang="es-MX" sz="3600" dirty="0">
              <a:solidFill>
                <a:srgbClr val="0E1789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rgbClr val="0E1789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Analizar los resultados obtenidos para identificar áreas críticas de mejora en el bienestar emocional de los empleados.</a:t>
            </a:r>
          </a:p>
          <a:p>
            <a:endParaRPr lang="es-MX" sz="3600" dirty="0">
              <a:solidFill>
                <a:srgbClr val="0E1789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rgbClr val="0E1789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Implementar estrategias de intervención y seguimiento para mejorar la calidad de vida laboral.</a:t>
            </a:r>
          </a:p>
          <a:p>
            <a:endParaRPr lang="es-MX" sz="3600" dirty="0">
              <a:solidFill>
                <a:srgbClr val="0E1789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rgbClr val="0E1789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Evaluar periódicamente la efectividad de las acciones implementadas.</a:t>
            </a:r>
          </a:p>
          <a:p>
            <a:pPr algn="ctr">
              <a:lnSpc>
                <a:spcPts val="4513"/>
              </a:lnSpc>
              <a:spcBef>
                <a:spcPct val="0"/>
              </a:spcBef>
            </a:pPr>
            <a:endParaRPr lang="en-US" sz="3223" dirty="0">
              <a:solidFill>
                <a:srgbClr val="0E1789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24A7AF8-BC41-ED3A-88F3-19551D44E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14"/>
            <a:ext cx="6858000" cy="1027978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08984" y="3782219"/>
            <a:ext cx="15075378" cy="2684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87"/>
              </a:lnSpc>
            </a:pPr>
            <a:r>
              <a:rPr lang="en-US" sz="781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“METODO DE RECOLECCIÒN DE INFORMACIÒN”.</a:t>
            </a:r>
          </a:p>
        </p:txBody>
      </p:sp>
      <p:sp>
        <p:nvSpPr>
          <p:cNvPr id="3" name="Freeform 3"/>
          <p:cNvSpPr/>
          <p:nvPr/>
        </p:nvSpPr>
        <p:spPr>
          <a:xfrm>
            <a:off x="426859" y="8117250"/>
            <a:ext cx="3274624" cy="1796950"/>
          </a:xfrm>
          <a:custGeom>
            <a:avLst/>
            <a:gdLst/>
            <a:ahLst/>
            <a:cxnLst/>
            <a:rect l="l" t="t" r="r" b="b"/>
            <a:pathLst>
              <a:path w="3274624" h="1796950">
                <a:moveTo>
                  <a:pt x="0" y="0"/>
                </a:moveTo>
                <a:lnTo>
                  <a:pt x="3274624" y="0"/>
                </a:lnTo>
                <a:lnTo>
                  <a:pt x="3274624" y="1796949"/>
                </a:lnTo>
                <a:lnTo>
                  <a:pt x="0" y="179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4056676" y="5497033"/>
            <a:ext cx="2211384" cy="6251263"/>
          </a:xfrm>
          <a:custGeom>
            <a:avLst/>
            <a:gdLst/>
            <a:ahLst/>
            <a:cxnLst/>
            <a:rect l="l" t="t" r="r" b="b"/>
            <a:pathLst>
              <a:path w="2211384" h="6251263">
                <a:moveTo>
                  <a:pt x="0" y="0"/>
                </a:moveTo>
                <a:lnTo>
                  <a:pt x="2211385" y="0"/>
                </a:lnTo>
                <a:lnTo>
                  <a:pt x="2211385" y="6251264"/>
                </a:lnTo>
                <a:lnTo>
                  <a:pt x="0" y="625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877493" y="-1108064"/>
            <a:ext cx="14508076" cy="1493185"/>
            <a:chOff x="0" y="0"/>
            <a:chExt cx="3821057" cy="393267"/>
          </a:xfrm>
          <a:solidFill>
            <a:srgbClr val="FFFF00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3821057" cy="393267"/>
            </a:xfrm>
            <a:custGeom>
              <a:avLst/>
              <a:gdLst/>
              <a:ahLst/>
              <a:cxnLst/>
              <a:rect l="l" t="t" r="r" b="b"/>
              <a:pathLst>
                <a:path w="3821057" h="393267">
                  <a:moveTo>
                    <a:pt x="0" y="0"/>
                  </a:moveTo>
                  <a:lnTo>
                    <a:pt x="3821057" y="0"/>
                  </a:lnTo>
                  <a:lnTo>
                    <a:pt x="3821057" y="393267"/>
                  </a:lnTo>
                  <a:lnTo>
                    <a:pt x="0" y="393267"/>
                  </a:lnTo>
                  <a:close/>
                </a:path>
              </a:pathLst>
            </a:custGeom>
            <a:grpFill/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821057" cy="44089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21021" y="9914199"/>
            <a:ext cx="12619123" cy="1134857"/>
            <a:chOff x="0" y="0"/>
            <a:chExt cx="3323555" cy="298892"/>
          </a:xfrm>
          <a:solidFill>
            <a:srgbClr val="FFFF00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3323555" cy="298892"/>
            </a:xfrm>
            <a:custGeom>
              <a:avLst/>
              <a:gdLst/>
              <a:ahLst/>
              <a:cxnLst/>
              <a:rect l="l" t="t" r="r" b="b"/>
              <a:pathLst>
                <a:path w="3323555" h="298892">
                  <a:moveTo>
                    <a:pt x="0" y="0"/>
                  </a:moveTo>
                  <a:lnTo>
                    <a:pt x="3323555" y="0"/>
                  </a:lnTo>
                  <a:lnTo>
                    <a:pt x="3323555" y="298892"/>
                  </a:lnTo>
                  <a:lnTo>
                    <a:pt x="0" y="298892"/>
                  </a:lnTo>
                  <a:close/>
                </a:path>
              </a:pathLst>
            </a:custGeom>
            <a:grpFill/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323555" cy="3465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2089698" y="-1461297"/>
            <a:ext cx="2211384" cy="6251263"/>
          </a:xfrm>
          <a:custGeom>
            <a:avLst/>
            <a:gdLst/>
            <a:ahLst/>
            <a:cxnLst/>
            <a:rect l="l" t="t" r="r" b="b"/>
            <a:pathLst>
              <a:path w="2211384" h="6251263">
                <a:moveTo>
                  <a:pt x="0" y="0"/>
                </a:moveTo>
                <a:lnTo>
                  <a:pt x="2211384" y="0"/>
                </a:lnTo>
                <a:lnTo>
                  <a:pt x="2211384" y="6251264"/>
                </a:lnTo>
                <a:lnTo>
                  <a:pt x="0" y="625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547050" y="385122"/>
            <a:ext cx="3274624" cy="1796950"/>
          </a:xfrm>
          <a:custGeom>
            <a:avLst/>
            <a:gdLst/>
            <a:ahLst/>
            <a:cxnLst/>
            <a:rect l="l" t="t" r="r" b="b"/>
            <a:pathLst>
              <a:path w="3274624" h="1796950">
                <a:moveTo>
                  <a:pt x="0" y="0"/>
                </a:moveTo>
                <a:lnTo>
                  <a:pt x="3274624" y="0"/>
                </a:lnTo>
                <a:lnTo>
                  <a:pt x="3274624" y="1796950"/>
                </a:lnTo>
                <a:lnTo>
                  <a:pt x="0" y="1796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AE5B360-AFFE-727D-F304-08257140D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0500"/>
            <a:ext cx="16780406" cy="944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86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96822"/>
            <a:ext cx="7880040" cy="337406"/>
            <a:chOff x="0" y="0"/>
            <a:chExt cx="2075401" cy="88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5401" cy="88864"/>
            </a:xfrm>
            <a:custGeom>
              <a:avLst/>
              <a:gdLst/>
              <a:ahLst/>
              <a:cxnLst/>
              <a:rect l="l" t="t" r="r" b="b"/>
              <a:pathLst>
                <a:path w="2075401" h="88864">
                  <a:moveTo>
                    <a:pt x="0" y="0"/>
                  </a:moveTo>
                  <a:lnTo>
                    <a:pt x="2075401" y="0"/>
                  </a:lnTo>
                  <a:lnTo>
                    <a:pt x="2075401" y="88864"/>
                  </a:lnTo>
                  <a:lnTo>
                    <a:pt x="0" y="88864"/>
                  </a:lnTo>
                  <a:close/>
                </a:path>
              </a:pathLst>
            </a:custGeom>
            <a:solidFill>
              <a:srgbClr val="3F4B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75401" cy="136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4265069"/>
            <a:ext cx="7646979" cy="237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86"/>
              </a:lnSpc>
              <a:spcBef>
                <a:spcPct val="0"/>
              </a:spcBef>
            </a:pPr>
            <a:r>
              <a:rPr lang="en-US" sz="4988" b="1" dirty="0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¿SIENTES INSEGURIDAD EN ENTORNOS PUBLICOS?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722" y="1491426"/>
            <a:ext cx="7005857" cy="7566234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028700" y="-606956"/>
            <a:ext cx="3514794" cy="1928743"/>
          </a:xfrm>
          <a:custGeom>
            <a:avLst/>
            <a:gdLst/>
            <a:ahLst/>
            <a:cxnLst/>
            <a:rect l="l" t="t" r="r" b="b"/>
            <a:pathLst>
              <a:path w="3514794" h="1928743">
                <a:moveTo>
                  <a:pt x="0" y="0"/>
                </a:moveTo>
                <a:lnTo>
                  <a:pt x="3514794" y="0"/>
                </a:lnTo>
                <a:lnTo>
                  <a:pt x="3514794" y="1928743"/>
                </a:lnTo>
                <a:lnTo>
                  <a:pt x="0" y="192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8355237" y="-2012505"/>
            <a:ext cx="1577526" cy="24924713"/>
            <a:chOff x="0" y="0"/>
            <a:chExt cx="415480" cy="65645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5480" cy="6564533"/>
            </a:xfrm>
            <a:custGeom>
              <a:avLst/>
              <a:gdLst/>
              <a:ahLst/>
              <a:cxnLst/>
              <a:rect l="l" t="t" r="r" b="b"/>
              <a:pathLst>
                <a:path w="415480" h="6564533">
                  <a:moveTo>
                    <a:pt x="0" y="0"/>
                  </a:moveTo>
                  <a:lnTo>
                    <a:pt x="415480" y="0"/>
                  </a:lnTo>
                  <a:lnTo>
                    <a:pt x="415480" y="6564533"/>
                  </a:lnTo>
                  <a:lnTo>
                    <a:pt x="0" y="6564533"/>
                  </a:lnTo>
                  <a:close/>
                </a:path>
              </a:pathLst>
            </a:custGeom>
            <a:solidFill>
              <a:srgbClr val="0E17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15480" cy="6612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171191" y="7296344"/>
            <a:ext cx="291881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31 respuestas</a:t>
            </a: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96822"/>
            <a:ext cx="7880040" cy="337406"/>
            <a:chOff x="0" y="0"/>
            <a:chExt cx="2075401" cy="88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5401" cy="88864"/>
            </a:xfrm>
            <a:custGeom>
              <a:avLst/>
              <a:gdLst/>
              <a:ahLst/>
              <a:cxnLst/>
              <a:rect l="l" t="t" r="r" b="b"/>
              <a:pathLst>
                <a:path w="2075401" h="88864">
                  <a:moveTo>
                    <a:pt x="0" y="0"/>
                  </a:moveTo>
                  <a:lnTo>
                    <a:pt x="2075401" y="0"/>
                  </a:lnTo>
                  <a:lnTo>
                    <a:pt x="2075401" y="88864"/>
                  </a:lnTo>
                  <a:lnTo>
                    <a:pt x="0" y="88864"/>
                  </a:lnTo>
                  <a:close/>
                </a:path>
              </a:pathLst>
            </a:custGeom>
            <a:solidFill>
              <a:srgbClr val="3F4B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75401" cy="136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4229579"/>
            <a:ext cx="6878052" cy="159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6"/>
              </a:lnSpc>
            </a:pPr>
            <a:r>
              <a:rPr lang="en-US" sz="4988" b="1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¿QUE TAN INSEGURA </a:t>
            </a:r>
          </a:p>
          <a:p>
            <a:pPr marL="0" lvl="0" indent="0" algn="l">
              <a:lnSpc>
                <a:spcPts val="5686"/>
              </a:lnSpc>
              <a:spcBef>
                <a:spcPct val="0"/>
              </a:spcBef>
            </a:pPr>
            <a:r>
              <a:rPr lang="en-US" sz="4988" b="1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 SIENTES?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275" y="913316"/>
            <a:ext cx="7779037" cy="7601701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028700" y="-606956"/>
            <a:ext cx="3514794" cy="1928743"/>
          </a:xfrm>
          <a:custGeom>
            <a:avLst/>
            <a:gdLst/>
            <a:ahLst/>
            <a:cxnLst/>
            <a:rect l="l" t="t" r="r" b="b"/>
            <a:pathLst>
              <a:path w="3514794" h="1928743">
                <a:moveTo>
                  <a:pt x="0" y="0"/>
                </a:moveTo>
                <a:lnTo>
                  <a:pt x="3514794" y="0"/>
                </a:lnTo>
                <a:lnTo>
                  <a:pt x="3514794" y="1928743"/>
                </a:lnTo>
                <a:lnTo>
                  <a:pt x="0" y="192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8355237" y="-2012505"/>
            <a:ext cx="1577526" cy="24924713"/>
            <a:chOff x="0" y="0"/>
            <a:chExt cx="415480" cy="65645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5480" cy="6564533"/>
            </a:xfrm>
            <a:custGeom>
              <a:avLst/>
              <a:gdLst/>
              <a:ahLst/>
              <a:cxnLst/>
              <a:rect l="l" t="t" r="r" b="b"/>
              <a:pathLst>
                <a:path w="415480" h="6564533">
                  <a:moveTo>
                    <a:pt x="0" y="0"/>
                  </a:moveTo>
                  <a:lnTo>
                    <a:pt x="415480" y="0"/>
                  </a:lnTo>
                  <a:lnTo>
                    <a:pt x="415480" y="6564533"/>
                  </a:lnTo>
                  <a:lnTo>
                    <a:pt x="0" y="6564533"/>
                  </a:lnTo>
                  <a:close/>
                </a:path>
              </a:pathLst>
            </a:custGeom>
            <a:solidFill>
              <a:srgbClr val="0E17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15480" cy="6612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71191" y="7296344"/>
            <a:ext cx="291881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31 respuestas</a:t>
            </a: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96822"/>
            <a:ext cx="7880040" cy="337406"/>
            <a:chOff x="0" y="0"/>
            <a:chExt cx="2075401" cy="88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5401" cy="88864"/>
            </a:xfrm>
            <a:custGeom>
              <a:avLst/>
              <a:gdLst/>
              <a:ahLst/>
              <a:cxnLst/>
              <a:rect l="l" t="t" r="r" b="b"/>
              <a:pathLst>
                <a:path w="2075401" h="88864">
                  <a:moveTo>
                    <a:pt x="0" y="0"/>
                  </a:moveTo>
                  <a:lnTo>
                    <a:pt x="2075401" y="0"/>
                  </a:lnTo>
                  <a:lnTo>
                    <a:pt x="2075401" y="88864"/>
                  </a:lnTo>
                  <a:lnTo>
                    <a:pt x="0" y="88864"/>
                  </a:lnTo>
                  <a:close/>
                </a:path>
              </a:pathLst>
            </a:custGeom>
            <a:solidFill>
              <a:srgbClr val="3F4B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75401" cy="136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706537"/>
            <a:ext cx="9131320" cy="3207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25"/>
              </a:lnSpc>
              <a:spcBef>
                <a:spcPct val="0"/>
              </a:spcBef>
            </a:pPr>
            <a:r>
              <a:rPr lang="en-US" sz="4057" b="1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¿CREES QUE UNA APLICACION MOVIL DE EMERGENCIA TEMPRANA (CON LA ALERTA HACIA LA POLICIA ) PUEDE AYUDARTE A ESTAR MAS SEGURA?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977" y="1495682"/>
            <a:ext cx="6997346" cy="7515169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028700" y="-606956"/>
            <a:ext cx="3514794" cy="1928743"/>
          </a:xfrm>
          <a:custGeom>
            <a:avLst/>
            <a:gdLst/>
            <a:ahLst/>
            <a:cxnLst/>
            <a:rect l="l" t="t" r="r" b="b"/>
            <a:pathLst>
              <a:path w="3514794" h="1928743">
                <a:moveTo>
                  <a:pt x="0" y="0"/>
                </a:moveTo>
                <a:lnTo>
                  <a:pt x="3514794" y="0"/>
                </a:lnTo>
                <a:lnTo>
                  <a:pt x="3514794" y="1928743"/>
                </a:lnTo>
                <a:lnTo>
                  <a:pt x="0" y="192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8355237" y="-2012505"/>
            <a:ext cx="1577526" cy="24924713"/>
            <a:chOff x="0" y="0"/>
            <a:chExt cx="415480" cy="65645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5480" cy="6564533"/>
            </a:xfrm>
            <a:custGeom>
              <a:avLst/>
              <a:gdLst/>
              <a:ahLst/>
              <a:cxnLst/>
              <a:rect l="l" t="t" r="r" b="b"/>
              <a:pathLst>
                <a:path w="415480" h="6564533">
                  <a:moveTo>
                    <a:pt x="0" y="0"/>
                  </a:moveTo>
                  <a:lnTo>
                    <a:pt x="415480" y="0"/>
                  </a:lnTo>
                  <a:lnTo>
                    <a:pt x="415480" y="6564533"/>
                  </a:lnTo>
                  <a:lnTo>
                    <a:pt x="0" y="6564533"/>
                  </a:lnTo>
                  <a:close/>
                </a:path>
              </a:pathLst>
            </a:custGeom>
            <a:solidFill>
              <a:srgbClr val="0E17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15480" cy="6612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71191" y="7296344"/>
            <a:ext cx="291881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31 respuestas</a:t>
            </a: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96822"/>
            <a:ext cx="7880040" cy="337406"/>
            <a:chOff x="0" y="0"/>
            <a:chExt cx="2075401" cy="88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5401" cy="88864"/>
            </a:xfrm>
            <a:custGeom>
              <a:avLst/>
              <a:gdLst/>
              <a:ahLst/>
              <a:cxnLst/>
              <a:rect l="l" t="t" r="r" b="b"/>
              <a:pathLst>
                <a:path w="2075401" h="88864">
                  <a:moveTo>
                    <a:pt x="0" y="0"/>
                  </a:moveTo>
                  <a:lnTo>
                    <a:pt x="2075401" y="0"/>
                  </a:lnTo>
                  <a:lnTo>
                    <a:pt x="2075401" y="88864"/>
                  </a:lnTo>
                  <a:lnTo>
                    <a:pt x="0" y="88864"/>
                  </a:lnTo>
                  <a:close/>
                </a:path>
              </a:pathLst>
            </a:custGeom>
            <a:solidFill>
              <a:srgbClr val="3F4B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75401" cy="136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715229"/>
            <a:ext cx="6878052" cy="159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86"/>
              </a:lnSpc>
              <a:spcBef>
                <a:spcPct val="0"/>
              </a:spcBef>
            </a:pPr>
            <a:r>
              <a:rPr lang="en-US" sz="4988" b="1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¿UTILIZARIAS EL DISPOSITIVO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332" y="976592"/>
            <a:ext cx="7090637" cy="8074912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028700" y="-606956"/>
            <a:ext cx="3514794" cy="1928743"/>
          </a:xfrm>
          <a:custGeom>
            <a:avLst/>
            <a:gdLst/>
            <a:ahLst/>
            <a:cxnLst/>
            <a:rect l="l" t="t" r="r" b="b"/>
            <a:pathLst>
              <a:path w="3514794" h="1928743">
                <a:moveTo>
                  <a:pt x="0" y="0"/>
                </a:moveTo>
                <a:lnTo>
                  <a:pt x="3514794" y="0"/>
                </a:lnTo>
                <a:lnTo>
                  <a:pt x="3514794" y="1928743"/>
                </a:lnTo>
                <a:lnTo>
                  <a:pt x="0" y="192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8355237" y="-2012505"/>
            <a:ext cx="1577526" cy="24924713"/>
            <a:chOff x="0" y="0"/>
            <a:chExt cx="415480" cy="65645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5480" cy="6564533"/>
            </a:xfrm>
            <a:custGeom>
              <a:avLst/>
              <a:gdLst/>
              <a:ahLst/>
              <a:cxnLst/>
              <a:rect l="l" t="t" r="r" b="b"/>
              <a:pathLst>
                <a:path w="415480" h="6564533">
                  <a:moveTo>
                    <a:pt x="0" y="0"/>
                  </a:moveTo>
                  <a:lnTo>
                    <a:pt x="415480" y="0"/>
                  </a:lnTo>
                  <a:lnTo>
                    <a:pt x="415480" y="6564533"/>
                  </a:lnTo>
                  <a:lnTo>
                    <a:pt x="0" y="6564533"/>
                  </a:lnTo>
                  <a:close/>
                </a:path>
              </a:pathLst>
            </a:custGeom>
            <a:solidFill>
              <a:srgbClr val="0E17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15480" cy="6612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71191" y="7296344"/>
            <a:ext cx="291881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31 respuestas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3009" y="3947128"/>
            <a:ext cx="2663249" cy="2663249"/>
            <a:chOff x="0" y="0"/>
            <a:chExt cx="3550999" cy="3550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550999" cy="3550999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F4BD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93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30581" y="130588"/>
              <a:ext cx="3289837" cy="3289824"/>
              <a:chOff x="0" y="0"/>
              <a:chExt cx="6350000" cy="634997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10150" b="-10150"/>
                </a:stretch>
              </a:blip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656423" y="3947128"/>
            <a:ext cx="2663249" cy="2663249"/>
            <a:chOff x="0" y="0"/>
            <a:chExt cx="3550999" cy="355099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550999" cy="3550999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F4BD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93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3408" y="130588"/>
              <a:ext cx="3289837" cy="3289824"/>
              <a:chOff x="0" y="0"/>
              <a:chExt cx="6350000" cy="634997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10150" b="-10150"/>
                </a:stretch>
              </a:blip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0038038" y="3937603"/>
            <a:ext cx="2663249" cy="2663249"/>
            <a:chOff x="0" y="0"/>
            <a:chExt cx="3550999" cy="3550999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550999" cy="3550999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F4BD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93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30581" y="130588"/>
              <a:ext cx="3289837" cy="3289824"/>
              <a:chOff x="0" y="0"/>
              <a:chExt cx="6350000" cy="63499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12598" b="-12598"/>
                </a:stretch>
              </a:blipFill>
            </p:spPr>
          </p:sp>
        </p:grpSp>
      </p:grpSp>
      <p:grpSp>
        <p:nvGrpSpPr>
          <p:cNvPr id="20" name="Group 20"/>
          <p:cNvGrpSpPr/>
          <p:nvPr/>
        </p:nvGrpSpPr>
        <p:grpSpPr>
          <a:xfrm rot="5400000">
            <a:off x="7899754" y="-591790"/>
            <a:ext cx="1619600" cy="22042420"/>
            <a:chOff x="0" y="0"/>
            <a:chExt cx="469430" cy="6388841"/>
          </a:xfrm>
          <a:solidFill>
            <a:srgbClr val="FFFF00"/>
          </a:solid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469430" cy="6388841"/>
            </a:xfrm>
            <a:custGeom>
              <a:avLst/>
              <a:gdLst/>
              <a:ahLst/>
              <a:cxnLst/>
              <a:rect l="l" t="t" r="r" b="b"/>
              <a:pathLst>
                <a:path w="469430" h="6388841">
                  <a:moveTo>
                    <a:pt x="0" y="0"/>
                  </a:moveTo>
                  <a:lnTo>
                    <a:pt x="469430" y="0"/>
                  </a:lnTo>
                  <a:lnTo>
                    <a:pt x="469430" y="6388841"/>
                  </a:lnTo>
                  <a:lnTo>
                    <a:pt x="0" y="6388841"/>
                  </a:lnTo>
                  <a:close/>
                </a:path>
              </a:pathLst>
            </a:custGeom>
            <a:grpFill/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469430" cy="643646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24669" y="6819360"/>
            <a:ext cx="3930428" cy="932866"/>
            <a:chOff x="0" y="0"/>
            <a:chExt cx="1712278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12278" cy="406400"/>
            </a:xfrm>
            <a:custGeom>
              <a:avLst/>
              <a:gdLst/>
              <a:ahLst/>
              <a:cxnLst/>
              <a:rect l="l" t="t" r="r" b="b"/>
              <a:pathLst>
                <a:path w="1712278" h="406400">
                  <a:moveTo>
                    <a:pt x="1509078" y="0"/>
                  </a:moveTo>
                  <a:cubicBezTo>
                    <a:pt x="1621302" y="0"/>
                    <a:pt x="1712278" y="90976"/>
                    <a:pt x="1712278" y="203200"/>
                  </a:cubicBezTo>
                  <a:cubicBezTo>
                    <a:pt x="1712278" y="315424"/>
                    <a:pt x="1621302" y="406400"/>
                    <a:pt x="15090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00"/>
            </a:solidFill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712278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013308" y="6819360"/>
            <a:ext cx="3930428" cy="932866"/>
            <a:chOff x="0" y="0"/>
            <a:chExt cx="1712278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12278" cy="406400"/>
            </a:xfrm>
            <a:custGeom>
              <a:avLst/>
              <a:gdLst/>
              <a:ahLst/>
              <a:cxnLst/>
              <a:rect l="l" t="t" r="r" b="b"/>
              <a:pathLst>
                <a:path w="1712278" h="406400">
                  <a:moveTo>
                    <a:pt x="1509078" y="0"/>
                  </a:moveTo>
                  <a:cubicBezTo>
                    <a:pt x="1621302" y="0"/>
                    <a:pt x="1712278" y="90976"/>
                    <a:pt x="1712278" y="203200"/>
                  </a:cubicBezTo>
                  <a:cubicBezTo>
                    <a:pt x="1712278" y="315424"/>
                    <a:pt x="1621302" y="406400"/>
                    <a:pt x="15090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00"/>
            </a:solidFill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712278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412252" y="6777161"/>
            <a:ext cx="3930428" cy="932866"/>
            <a:chOff x="0" y="0"/>
            <a:chExt cx="1712278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712278" cy="406400"/>
            </a:xfrm>
            <a:custGeom>
              <a:avLst/>
              <a:gdLst/>
              <a:ahLst/>
              <a:cxnLst/>
              <a:rect l="l" t="t" r="r" b="b"/>
              <a:pathLst>
                <a:path w="1712278" h="406400">
                  <a:moveTo>
                    <a:pt x="1509078" y="0"/>
                  </a:moveTo>
                  <a:cubicBezTo>
                    <a:pt x="1621302" y="0"/>
                    <a:pt x="1712278" y="90976"/>
                    <a:pt x="1712278" y="203200"/>
                  </a:cubicBezTo>
                  <a:cubicBezTo>
                    <a:pt x="1712278" y="315424"/>
                    <a:pt x="1621302" y="406400"/>
                    <a:pt x="15090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00"/>
            </a:solidFill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712278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 rot="5400000">
            <a:off x="14977214" y="-504671"/>
            <a:ext cx="1130542" cy="3195878"/>
          </a:xfrm>
          <a:custGeom>
            <a:avLst/>
            <a:gdLst/>
            <a:ahLst/>
            <a:cxnLst/>
            <a:rect l="l" t="t" r="r" b="b"/>
            <a:pathLst>
              <a:path w="1130542" h="3195878">
                <a:moveTo>
                  <a:pt x="0" y="0"/>
                </a:moveTo>
                <a:lnTo>
                  <a:pt x="1130541" y="0"/>
                </a:lnTo>
                <a:lnTo>
                  <a:pt x="1130541" y="3195877"/>
                </a:lnTo>
                <a:lnTo>
                  <a:pt x="0" y="3195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5255043" y="1053514"/>
            <a:ext cx="3032957" cy="1664335"/>
          </a:xfrm>
          <a:custGeom>
            <a:avLst/>
            <a:gdLst/>
            <a:ahLst/>
            <a:cxnLst/>
            <a:rect l="l" t="t" r="r" b="b"/>
            <a:pathLst>
              <a:path w="3032957" h="1664335">
                <a:moveTo>
                  <a:pt x="0" y="0"/>
                </a:moveTo>
                <a:lnTo>
                  <a:pt x="3032957" y="0"/>
                </a:lnTo>
                <a:lnTo>
                  <a:pt x="3032957" y="1664335"/>
                </a:lnTo>
                <a:lnTo>
                  <a:pt x="0" y="1664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-1039910" y="2210808"/>
            <a:ext cx="12619123" cy="337406"/>
            <a:chOff x="0" y="0"/>
            <a:chExt cx="3323555" cy="88864"/>
          </a:xfrm>
          <a:solidFill>
            <a:srgbClr val="FFFF00"/>
          </a:solidFill>
        </p:grpSpPr>
        <p:sp>
          <p:nvSpPr>
            <p:cNvPr id="35" name="Freeform 35"/>
            <p:cNvSpPr/>
            <p:nvPr/>
          </p:nvSpPr>
          <p:spPr>
            <a:xfrm>
              <a:off x="0" y="0"/>
              <a:ext cx="3323555" cy="88864"/>
            </a:xfrm>
            <a:custGeom>
              <a:avLst/>
              <a:gdLst/>
              <a:ahLst/>
              <a:cxnLst/>
              <a:rect l="l" t="t" r="r" b="b"/>
              <a:pathLst>
                <a:path w="3323555" h="88864">
                  <a:moveTo>
                    <a:pt x="0" y="0"/>
                  </a:moveTo>
                  <a:lnTo>
                    <a:pt x="3323555" y="0"/>
                  </a:lnTo>
                  <a:lnTo>
                    <a:pt x="3323555" y="88864"/>
                  </a:lnTo>
                  <a:lnTo>
                    <a:pt x="0" y="88864"/>
                  </a:lnTo>
                  <a:close/>
                </a:path>
              </a:pathLst>
            </a:custGeom>
            <a:grpFill/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3323555" cy="13648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4467649" y="3947128"/>
            <a:ext cx="2663249" cy="2663249"/>
            <a:chOff x="0" y="0"/>
            <a:chExt cx="3550999" cy="3550999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3550999" cy="3550999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F4BDF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93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30581" y="130588"/>
              <a:ext cx="3289837" cy="3289824"/>
              <a:chOff x="0" y="0"/>
              <a:chExt cx="6350000" cy="634997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t="-10150" b="-10150"/>
                </a:stretch>
              </a:blipFill>
            </p:spPr>
          </p:sp>
        </p:grpSp>
      </p:grpSp>
      <p:grpSp>
        <p:nvGrpSpPr>
          <p:cNvPr id="43" name="Group 43"/>
          <p:cNvGrpSpPr/>
          <p:nvPr/>
        </p:nvGrpSpPr>
        <p:grpSpPr>
          <a:xfrm>
            <a:off x="13866555" y="6777161"/>
            <a:ext cx="3930428" cy="932866"/>
            <a:chOff x="0" y="0"/>
            <a:chExt cx="1712278" cy="4064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712278" cy="406400"/>
            </a:xfrm>
            <a:custGeom>
              <a:avLst/>
              <a:gdLst/>
              <a:ahLst/>
              <a:cxnLst/>
              <a:rect l="l" t="t" r="r" b="b"/>
              <a:pathLst>
                <a:path w="1712278" h="406400">
                  <a:moveTo>
                    <a:pt x="1509078" y="0"/>
                  </a:moveTo>
                  <a:cubicBezTo>
                    <a:pt x="1621302" y="0"/>
                    <a:pt x="1712278" y="90976"/>
                    <a:pt x="1712278" y="203200"/>
                  </a:cubicBezTo>
                  <a:cubicBezTo>
                    <a:pt x="1712278" y="315424"/>
                    <a:pt x="1621302" y="406400"/>
                    <a:pt x="15090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00"/>
            </a:solidFill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1712278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209052" y="1112318"/>
            <a:ext cx="10992535" cy="99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56"/>
              </a:lnSpc>
              <a:spcBef>
                <a:spcPct val="0"/>
              </a:spcBef>
            </a:pPr>
            <a:r>
              <a:rPr lang="en-US" sz="6189" b="1" u="none" strike="noStrike" dirty="0">
                <a:solidFill>
                  <a:srgbClr val="292C7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NUESTRO EQUIPO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79318" y="7116212"/>
            <a:ext cx="365923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5"/>
              </a:lnSpc>
            </a:pPr>
            <a:r>
              <a:rPr lang="en-US" sz="2835" b="1" dirty="0">
                <a:latin typeface="Helvetica World Bold"/>
                <a:ea typeface="Helvetica World Bold"/>
                <a:cs typeface="Helvetica World Bold"/>
                <a:sym typeface="Helvetica World Bold"/>
              </a:rPr>
              <a:t>Dayan Berrio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358155" y="7118448"/>
            <a:ext cx="335139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5"/>
              </a:lnSpc>
              <a:spcBef>
                <a:spcPct val="0"/>
              </a:spcBef>
            </a:pPr>
            <a:r>
              <a:rPr lang="en-US" sz="2835" b="1" dirty="0">
                <a:latin typeface="Helvetica World Bold"/>
                <a:ea typeface="Helvetica World Bold"/>
                <a:cs typeface="Helvetica World Bold"/>
                <a:sym typeface="Helvetica World Bold"/>
              </a:rPr>
              <a:t>Santiago Gallego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591095" y="7076232"/>
            <a:ext cx="357274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5"/>
              </a:lnSpc>
              <a:spcBef>
                <a:spcPct val="0"/>
              </a:spcBef>
            </a:pPr>
            <a:r>
              <a:rPr lang="en-US" sz="2835" b="1" dirty="0">
                <a:latin typeface="Helvetica World Bold"/>
                <a:ea typeface="Helvetica World Bold"/>
                <a:cs typeface="Helvetica World Bold"/>
                <a:sym typeface="Helvetica World Bold"/>
              </a:rPr>
              <a:t>Juan D. Suarez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09052" y="2719664"/>
            <a:ext cx="11474878" cy="478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53"/>
              </a:lnSpc>
              <a:spcBef>
                <a:spcPct val="0"/>
              </a:spcBef>
            </a:pPr>
            <a:r>
              <a:rPr lang="en-US" sz="2538" b="1" dirty="0" err="1">
                <a:solidFill>
                  <a:srgbClr val="292C7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Conoce</a:t>
            </a:r>
            <a:r>
              <a:rPr lang="en-US" sz="2538" b="1" dirty="0">
                <a:solidFill>
                  <a:srgbClr val="292C7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538" b="1" dirty="0" err="1">
                <a:solidFill>
                  <a:srgbClr val="292C7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parte</a:t>
            </a:r>
            <a:r>
              <a:rPr lang="en-US" sz="2538" b="1" dirty="0">
                <a:solidFill>
                  <a:srgbClr val="292C7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de </a:t>
            </a:r>
            <a:r>
              <a:rPr lang="en-US" sz="2538" b="1" dirty="0" err="1">
                <a:solidFill>
                  <a:srgbClr val="292C7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nuestro</a:t>
            </a:r>
            <a:r>
              <a:rPr lang="en-US" sz="2538" b="1" dirty="0">
                <a:solidFill>
                  <a:srgbClr val="292C7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538" b="1" dirty="0" err="1">
                <a:solidFill>
                  <a:srgbClr val="292C7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destacado</a:t>
            </a:r>
            <a:r>
              <a:rPr lang="en-US" sz="2538" b="1" dirty="0">
                <a:solidFill>
                  <a:srgbClr val="292C7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538" b="1" dirty="0" err="1">
                <a:solidFill>
                  <a:srgbClr val="292C7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equipo</a:t>
            </a:r>
            <a:r>
              <a:rPr lang="en-US" sz="2538" b="1" dirty="0">
                <a:solidFill>
                  <a:srgbClr val="292C7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de </a:t>
            </a:r>
            <a:r>
              <a:rPr lang="en-US" sz="2538" b="1" dirty="0" err="1">
                <a:solidFill>
                  <a:srgbClr val="292C7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trabajo</a:t>
            </a:r>
            <a:r>
              <a:rPr lang="en-US" sz="2538" b="1" dirty="0">
                <a:solidFill>
                  <a:srgbClr val="292C7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057055" y="7076232"/>
            <a:ext cx="357274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5"/>
              </a:lnSpc>
              <a:spcBef>
                <a:spcPct val="0"/>
              </a:spcBef>
            </a:pPr>
            <a:r>
              <a:rPr lang="en-US" sz="2835" b="1" dirty="0">
                <a:latin typeface="Helvetica World Bold"/>
                <a:ea typeface="Helvetica World Bold"/>
                <a:cs typeface="Helvetica World Bold"/>
                <a:sym typeface="Helvetica World Bold"/>
              </a:rPr>
              <a:t>Andres F</a:t>
            </a:r>
            <a:r>
              <a:rPr lang="en-US" sz="2835" b="1" dirty="0">
                <a:solidFill>
                  <a:srgbClr val="FFFE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 </a:t>
            </a:r>
            <a:r>
              <a:rPr lang="en-US" sz="2835" b="1" dirty="0">
                <a:latin typeface="Helvetica World Bold"/>
                <a:ea typeface="Helvetica World Bold"/>
                <a:cs typeface="Helvetica World Bold"/>
                <a:sym typeface="Helvetica World Bold"/>
              </a:rPr>
              <a:t>Monsalve</a:t>
            </a: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96822"/>
            <a:ext cx="7880040" cy="337406"/>
            <a:chOff x="0" y="0"/>
            <a:chExt cx="2075401" cy="88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5401" cy="88864"/>
            </a:xfrm>
            <a:custGeom>
              <a:avLst/>
              <a:gdLst/>
              <a:ahLst/>
              <a:cxnLst/>
              <a:rect l="l" t="t" r="r" b="b"/>
              <a:pathLst>
                <a:path w="2075401" h="88864">
                  <a:moveTo>
                    <a:pt x="0" y="0"/>
                  </a:moveTo>
                  <a:lnTo>
                    <a:pt x="2075401" y="0"/>
                  </a:lnTo>
                  <a:lnTo>
                    <a:pt x="2075401" y="88864"/>
                  </a:lnTo>
                  <a:lnTo>
                    <a:pt x="0" y="88864"/>
                  </a:lnTo>
                  <a:close/>
                </a:path>
              </a:pathLst>
            </a:custGeom>
            <a:solidFill>
              <a:srgbClr val="3F4B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75401" cy="136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715229"/>
            <a:ext cx="6878052" cy="237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86"/>
              </a:lnSpc>
              <a:spcBef>
                <a:spcPct val="0"/>
              </a:spcBef>
            </a:pPr>
            <a:r>
              <a:rPr lang="en-US" sz="4988" b="1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¿CREES QUE LA APLICACION ES NECESARIA?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751" y="1023603"/>
            <a:ext cx="7075799" cy="7985885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028700" y="-606956"/>
            <a:ext cx="3514794" cy="1928743"/>
          </a:xfrm>
          <a:custGeom>
            <a:avLst/>
            <a:gdLst/>
            <a:ahLst/>
            <a:cxnLst/>
            <a:rect l="l" t="t" r="r" b="b"/>
            <a:pathLst>
              <a:path w="3514794" h="1928743">
                <a:moveTo>
                  <a:pt x="0" y="0"/>
                </a:moveTo>
                <a:lnTo>
                  <a:pt x="3514794" y="0"/>
                </a:lnTo>
                <a:lnTo>
                  <a:pt x="3514794" y="1928743"/>
                </a:lnTo>
                <a:lnTo>
                  <a:pt x="0" y="192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8355237" y="-2012505"/>
            <a:ext cx="1577526" cy="24924713"/>
            <a:chOff x="0" y="0"/>
            <a:chExt cx="415480" cy="65645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5480" cy="6564533"/>
            </a:xfrm>
            <a:custGeom>
              <a:avLst/>
              <a:gdLst/>
              <a:ahLst/>
              <a:cxnLst/>
              <a:rect l="l" t="t" r="r" b="b"/>
              <a:pathLst>
                <a:path w="415480" h="6564533">
                  <a:moveTo>
                    <a:pt x="0" y="0"/>
                  </a:moveTo>
                  <a:lnTo>
                    <a:pt x="415480" y="0"/>
                  </a:lnTo>
                  <a:lnTo>
                    <a:pt x="415480" y="6564533"/>
                  </a:lnTo>
                  <a:lnTo>
                    <a:pt x="0" y="6564533"/>
                  </a:lnTo>
                  <a:close/>
                </a:path>
              </a:pathLst>
            </a:custGeom>
            <a:solidFill>
              <a:srgbClr val="0E17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15480" cy="6612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71191" y="7296344"/>
            <a:ext cx="291881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31 respuestas</a:t>
            </a: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96822"/>
            <a:ext cx="7880040" cy="337406"/>
            <a:chOff x="0" y="0"/>
            <a:chExt cx="2075401" cy="88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5401" cy="88864"/>
            </a:xfrm>
            <a:custGeom>
              <a:avLst/>
              <a:gdLst/>
              <a:ahLst/>
              <a:cxnLst/>
              <a:rect l="l" t="t" r="r" b="b"/>
              <a:pathLst>
                <a:path w="2075401" h="88864">
                  <a:moveTo>
                    <a:pt x="0" y="0"/>
                  </a:moveTo>
                  <a:lnTo>
                    <a:pt x="2075401" y="0"/>
                  </a:lnTo>
                  <a:lnTo>
                    <a:pt x="2075401" y="88864"/>
                  </a:lnTo>
                  <a:lnTo>
                    <a:pt x="0" y="88864"/>
                  </a:lnTo>
                  <a:close/>
                </a:path>
              </a:pathLst>
            </a:custGeom>
            <a:solidFill>
              <a:srgbClr val="3F4B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75401" cy="136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540451"/>
            <a:ext cx="7880040" cy="353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4"/>
              </a:lnSpc>
              <a:spcBef>
                <a:spcPct val="0"/>
              </a:spcBef>
            </a:pPr>
            <a:r>
              <a:rPr lang="en-US" sz="3688" b="1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¿CREES QUE UN DISPOSITIVO PORTABLE PARA EL REPORTE DE EMERGENCIA TEMPRANA (CON LA ALERTA HACIA LA POLICIA) PUEDE AYUDARTE A ESTAR  MAS SEGURA?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367" y="1059146"/>
            <a:ext cx="7233231" cy="7426493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028700" y="-606956"/>
            <a:ext cx="3514794" cy="1928743"/>
          </a:xfrm>
          <a:custGeom>
            <a:avLst/>
            <a:gdLst/>
            <a:ahLst/>
            <a:cxnLst/>
            <a:rect l="l" t="t" r="r" b="b"/>
            <a:pathLst>
              <a:path w="3514794" h="1928743">
                <a:moveTo>
                  <a:pt x="0" y="0"/>
                </a:moveTo>
                <a:lnTo>
                  <a:pt x="3514794" y="0"/>
                </a:lnTo>
                <a:lnTo>
                  <a:pt x="3514794" y="1928743"/>
                </a:lnTo>
                <a:lnTo>
                  <a:pt x="0" y="192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8355237" y="-2012505"/>
            <a:ext cx="1577526" cy="24924713"/>
            <a:chOff x="0" y="0"/>
            <a:chExt cx="415480" cy="65645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5480" cy="6564533"/>
            </a:xfrm>
            <a:custGeom>
              <a:avLst/>
              <a:gdLst/>
              <a:ahLst/>
              <a:cxnLst/>
              <a:rect l="l" t="t" r="r" b="b"/>
              <a:pathLst>
                <a:path w="415480" h="6564533">
                  <a:moveTo>
                    <a:pt x="0" y="0"/>
                  </a:moveTo>
                  <a:lnTo>
                    <a:pt x="415480" y="0"/>
                  </a:lnTo>
                  <a:lnTo>
                    <a:pt x="415480" y="6564533"/>
                  </a:lnTo>
                  <a:lnTo>
                    <a:pt x="0" y="6564533"/>
                  </a:lnTo>
                  <a:close/>
                </a:path>
              </a:pathLst>
            </a:custGeom>
            <a:solidFill>
              <a:srgbClr val="0E17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15480" cy="6612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71191" y="7296344"/>
            <a:ext cx="291881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31 respuestas</a:t>
            </a: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96822"/>
            <a:ext cx="7880040" cy="337406"/>
            <a:chOff x="0" y="0"/>
            <a:chExt cx="2075401" cy="88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5401" cy="88864"/>
            </a:xfrm>
            <a:custGeom>
              <a:avLst/>
              <a:gdLst/>
              <a:ahLst/>
              <a:cxnLst/>
              <a:rect l="l" t="t" r="r" b="b"/>
              <a:pathLst>
                <a:path w="2075401" h="88864">
                  <a:moveTo>
                    <a:pt x="0" y="0"/>
                  </a:moveTo>
                  <a:lnTo>
                    <a:pt x="2075401" y="0"/>
                  </a:lnTo>
                  <a:lnTo>
                    <a:pt x="2075401" y="88864"/>
                  </a:lnTo>
                  <a:lnTo>
                    <a:pt x="0" y="88864"/>
                  </a:lnTo>
                  <a:close/>
                </a:path>
              </a:pathLst>
            </a:custGeom>
            <a:solidFill>
              <a:srgbClr val="3F4B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75401" cy="136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724754"/>
            <a:ext cx="7423871" cy="2896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44"/>
              </a:lnSpc>
              <a:spcBef>
                <a:spcPct val="0"/>
              </a:spcBef>
            </a:pPr>
            <a:r>
              <a:rPr lang="en-US" sz="6091" b="1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¿CREES QUE EL DISPOSITIVO ES NECESARIO?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509" y="1083537"/>
            <a:ext cx="7072282" cy="7964782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028700" y="-606956"/>
            <a:ext cx="3514794" cy="1928743"/>
          </a:xfrm>
          <a:custGeom>
            <a:avLst/>
            <a:gdLst/>
            <a:ahLst/>
            <a:cxnLst/>
            <a:rect l="l" t="t" r="r" b="b"/>
            <a:pathLst>
              <a:path w="3514794" h="1928743">
                <a:moveTo>
                  <a:pt x="0" y="0"/>
                </a:moveTo>
                <a:lnTo>
                  <a:pt x="3514794" y="0"/>
                </a:lnTo>
                <a:lnTo>
                  <a:pt x="3514794" y="1928743"/>
                </a:lnTo>
                <a:lnTo>
                  <a:pt x="0" y="192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8355237" y="-2012505"/>
            <a:ext cx="1577526" cy="24924713"/>
            <a:chOff x="0" y="0"/>
            <a:chExt cx="415480" cy="65645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5480" cy="6564533"/>
            </a:xfrm>
            <a:custGeom>
              <a:avLst/>
              <a:gdLst/>
              <a:ahLst/>
              <a:cxnLst/>
              <a:rect l="l" t="t" r="r" b="b"/>
              <a:pathLst>
                <a:path w="415480" h="6564533">
                  <a:moveTo>
                    <a:pt x="0" y="0"/>
                  </a:moveTo>
                  <a:lnTo>
                    <a:pt x="415480" y="0"/>
                  </a:lnTo>
                  <a:lnTo>
                    <a:pt x="415480" y="6564533"/>
                  </a:lnTo>
                  <a:lnTo>
                    <a:pt x="0" y="6564533"/>
                  </a:lnTo>
                  <a:close/>
                </a:path>
              </a:pathLst>
            </a:custGeom>
            <a:solidFill>
              <a:srgbClr val="0E17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15480" cy="6612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71191" y="7296344"/>
            <a:ext cx="291881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31 respuestas</a:t>
            </a: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96822"/>
            <a:ext cx="7880040" cy="337406"/>
            <a:chOff x="0" y="0"/>
            <a:chExt cx="2075401" cy="88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5401" cy="88864"/>
            </a:xfrm>
            <a:custGeom>
              <a:avLst/>
              <a:gdLst/>
              <a:ahLst/>
              <a:cxnLst/>
              <a:rect l="l" t="t" r="r" b="b"/>
              <a:pathLst>
                <a:path w="2075401" h="88864">
                  <a:moveTo>
                    <a:pt x="0" y="0"/>
                  </a:moveTo>
                  <a:lnTo>
                    <a:pt x="2075401" y="0"/>
                  </a:lnTo>
                  <a:lnTo>
                    <a:pt x="2075401" y="88864"/>
                  </a:lnTo>
                  <a:lnTo>
                    <a:pt x="0" y="88864"/>
                  </a:lnTo>
                  <a:close/>
                </a:path>
              </a:pathLst>
            </a:custGeom>
            <a:solidFill>
              <a:srgbClr val="3F4B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75401" cy="136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715229"/>
            <a:ext cx="6878052" cy="316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86"/>
              </a:lnSpc>
              <a:spcBef>
                <a:spcPct val="0"/>
              </a:spcBef>
            </a:pPr>
            <a:r>
              <a:rPr lang="en-US" sz="4988" b="1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¿CUAL CREES QUE SERIA EL MEJOR DISEÑO PARA EL DISPOSITIVO?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668" y="925015"/>
            <a:ext cx="8191330" cy="7823541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028700" y="-606956"/>
            <a:ext cx="3514794" cy="1928743"/>
          </a:xfrm>
          <a:custGeom>
            <a:avLst/>
            <a:gdLst/>
            <a:ahLst/>
            <a:cxnLst/>
            <a:rect l="l" t="t" r="r" b="b"/>
            <a:pathLst>
              <a:path w="3514794" h="1928743">
                <a:moveTo>
                  <a:pt x="0" y="0"/>
                </a:moveTo>
                <a:lnTo>
                  <a:pt x="3514794" y="0"/>
                </a:lnTo>
                <a:lnTo>
                  <a:pt x="3514794" y="1928743"/>
                </a:lnTo>
                <a:lnTo>
                  <a:pt x="0" y="192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8355237" y="-2012505"/>
            <a:ext cx="1577526" cy="24924713"/>
            <a:chOff x="0" y="0"/>
            <a:chExt cx="415480" cy="65645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5480" cy="6564533"/>
            </a:xfrm>
            <a:custGeom>
              <a:avLst/>
              <a:gdLst/>
              <a:ahLst/>
              <a:cxnLst/>
              <a:rect l="l" t="t" r="r" b="b"/>
              <a:pathLst>
                <a:path w="415480" h="6564533">
                  <a:moveTo>
                    <a:pt x="0" y="0"/>
                  </a:moveTo>
                  <a:lnTo>
                    <a:pt x="415480" y="0"/>
                  </a:lnTo>
                  <a:lnTo>
                    <a:pt x="415480" y="6564533"/>
                  </a:lnTo>
                  <a:lnTo>
                    <a:pt x="0" y="6564533"/>
                  </a:lnTo>
                  <a:close/>
                </a:path>
              </a:pathLst>
            </a:custGeom>
            <a:solidFill>
              <a:srgbClr val="0E17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15480" cy="6612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71191" y="7296344"/>
            <a:ext cx="291881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31 respuestas</a:t>
            </a:r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96822"/>
            <a:ext cx="7880040" cy="337406"/>
            <a:chOff x="0" y="0"/>
            <a:chExt cx="2075401" cy="88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5401" cy="88864"/>
            </a:xfrm>
            <a:custGeom>
              <a:avLst/>
              <a:gdLst/>
              <a:ahLst/>
              <a:cxnLst/>
              <a:rect l="l" t="t" r="r" b="b"/>
              <a:pathLst>
                <a:path w="2075401" h="88864">
                  <a:moveTo>
                    <a:pt x="0" y="0"/>
                  </a:moveTo>
                  <a:lnTo>
                    <a:pt x="2075401" y="0"/>
                  </a:lnTo>
                  <a:lnTo>
                    <a:pt x="2075401" y="88864"/>
                  </a:lnTo>
                  <a:lnTo>
                    <a:pt x="0" y="88864"/>
                  </a:lnTo>
                  <a:close/>
                </a:path>
              </a:pathLst>
            </a:custGeom>
            <a:solidFill>
              <a:srgbClr val="3F4B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75401" cy="136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715229"/>
            <a:ext cx="6878052" cy="159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86"/>
              </a:lnSpc>
              <a:spcBef>
                <a:spcPct val="0"/>
              </a:spcBef>
            </a:pPr>
            <a:r>
              <a:rPr lang="en-US" sz="4988" b="1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¿TE COMPRARIAS EL DISPOSITIVO?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350" y="969951"/>
            <a:ext cx="7024599" cy="7678686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028700" y="-606956"/>
            <a:ext cx="3514794" cy="1928743"/>
          </a:xfrm>
          <a:custGeom>
            <a:avLst/>
            <a:gdLst/>
            <a:ahLst/>
            <a:cxnLst/>
            <a:rect l="l" t="t" r="r" b="b"/>
            <a:pathLst>
              <a:path w="3514794" h="1928743">
                <a:moveTo>
                  <a:pt x="0" y="0"/>
                </a:moveTo>
                <a:lnTo>
                  <a:pt x="3514794" y="0"/>
                </a:lnTo>
                <a:lnTo>
                  <a:pt x="3514794" y="1928743"/>
                </a:lnTo>
                <a:lnTo>
                  <a:pt x="0" y="192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8355237" y="-2012505"/>
            <a:ext cx="1577526" cy="24924713"/>
            <a:chOff x="0" y="0"/>
            <a:chExt cx="415480" cy="65645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5480" cy="6564533"/>
            </a:xfrm>
            <a:custGeom>
              <a:avLst/>
              <a:gdLst/>
              <a:ahLst/>
              <a:cxnLst/>
              <a:rect l="l" t="t" r="r" b="b"/>
              <a:pathLst>
                <a:path w="415480" h="6564533">
                  <a:moveTo>
                    <a:pt x="0" y="0"/>
                  </a:moveTo>
                  <a:lnTo>
                    <a:pt x="415480" y="0"/>
                  </a:lnTo>
                  <a:lnTo>
                    <a:pt x="415480" y="6564533"/>
                  </a:lnTo>
                  <a:lnTo>
                    <a:pt x="0" y="6564533"/>
                  </a:lnTo>
                  <a:close/>
                </a:path>
              </a:pathLst>
            </a:custGeom>
            <a:solidFill>
              <a:srgbClr val="0E17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15480" cy="6612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71191" y="7296344"/>
            <a:ext cx="291881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31 respuestas</a:t>
            </a:r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082358"/>
            <a:ext cx="18215185" cy="23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87"/>
              </a:lnSpc>
            </a:pPr>
            <a:r>
              <a:rPr lang="en-US" sz="7812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“</a:t>
            </a:r>
            <a:r>
              <a:rPr lang="en-US" sz="7812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METODOLOGÌA”falta</a:t>
            </a:r>
            <a:r>
              <a:rPr lang="en-US" sz="7812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7812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ciclo</a:t>
            </a:r>
            <a:r>
              <a:rPr lang="en-US" sz="7812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de la </a:t>
            </a:r>
            <a:r>
              <a:rPr lang="en-US" sz="7812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vida</a:t>
            </a:r>
            <a:r>
              <a:rPr lang="en-US" sz="7812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(</a:t>
            </a:r>
            <a:r>
              <a:rPr lang="en-US" sz="7812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procesamiento</a:t>
            </a:r>
            <a:r>
              <a:rPr lang="en-US" sz="7812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data mining)</a:t>
            </a:r>
          </a:p>
        </p:txBody>
      </p:sp>
      <p:sp>
        <p:nvSpPr>
          <p:cNvPr id="3" name="Freeform 3"/>
          <p:cNvSpPr/>
          <p:nvPr/>
        </p:nvSpPr>
        <p:spPr>
          <a:xfrm>
            <a:off x="426859" y="8117250"/>
            <a:ext cx="3274624" cy="1796950"/>
          </a:xfrm>
          <a:custGeom>
            <a:avLst/>
            <a:gdLst/>
            <a:ahLst/>
            <a:cxnLst/>
            <a:rect l="l" t="t" r="r" b="b"/>
            <a:pathLst>
              <a:path w="3274624" h="1796950">
                <a:moveTo>
                  <a:pt x="0" y="0"/>
                </a:moveTo>
                <a:lnTo>
                  <a:pt x="3274624" y="0"/>
                </a:lnTo>
                <a:lnTo>
                  <a:pt x="3274624" y="1796949"/>
                </a:lnTo>
                <a:lnTo>
                  <a:pt x="0" y="179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4056676" y="5497033"/>
            <a:ext cx="2211384" cy="6251263"/>
          </a:xfrm>
          <a:custGeom>
            <a:avLst/>
            <a:gdLst/>
            <a:ahLst/>
            <a:cxnLst/>
            <a:rect l="l" t="t" r="r" b="b"/>
            <a:pathLst>
              <a:path w="2211384" h="6251263">
                <a:moveTo>
                  <a:pt x="0" y="0"/>
                </a:moveTo>
                <a:lnTo>
                  <a:pt x="2211385" y="0"/>
                </a:lnTo>
                <a:lnTo>
                  <a:pt x="2211385" y="6251264"/>
                </a:lnTo>
                <a:lnTo>
                  <a:pt x="0" y="625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877493" y="-1108064"/>
            <a:ext cx="14508076" cy="1493185"/>
            <a:chOff x="0" y="0"/>
            <a:chExt cx="3821057" cy="393267"/>
          </a:xfrm>
          <a:solidFill>
            <a:srgbClr val="FFFF00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3821057" cy="393267"/>
            </a:xfrm>
            <a:custGeom>
              <a:avLst/>
              <a:gdLst/>
              <a:ahLst/>
              <a:cxnLst/>
              <a:rect l="l" t="t" r="r" b="b"/>
              <a:pathLst>
                <a:path w="3821057" h="393267">
                  <a:moveTo>
                    <a:pt x="0" y="0"/>
                  </a:moveTo>
                  <a:lnTo>
                    <a:pt x="3821057" y="0"/>
                  </a:lnTo>
                  <a:lnTo>
                    <a:pt x="3821057" y="393267"/>
                  </a:lnTo>
                  <a:lnTo>
                    <a:pt x="0" y="393267"/>
                  </a:lnTo>
                  <a:close/>
                </a:path>
              </a:pathLst>
            </a:custGeom>
            <a:grpFill/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821057" cy="44089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21021" y="9914199"/>
            <a:ext cx="12619123" cy="1134857"/>
            <a:chOff x="0" y="0"/>
            <a:chExt cx="3323555" cy="298892"/>
          </a:xfrm>
          <a:solidFill>
            <a:srgbClr val="FFFF00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3323555" cy="298892"/>
            </a:xfrm>
            <a:custGeom>
              <a:avLst/>
              <a:gdLst/>
              <a:ahLst/>
              <a:cxnLst/>
              <a:rect l="l" t="t" r="r" b="b"/>
              <a:pathLst>
                <a:path w="3323555" h="298892">
                  <a:moveTo>
                    <a:pt x="0" y="0"/>
                  </a:moveTo>
                  <a:lnTo>
                    <a:pt x="3323555" y="0"/>
                  </a:lnTo>
                  <a:lnTo>
                    <a:pt x="3323555" y="298892"/>
                  </a:lnTo>
                  <a:lnTo>
                    <a:pt x="0" y="298892"/>
                  </a:lnTo>
                  <a:close/>
                </a:path>
              </a:pathLst>
            </a:custGeom>
            <a:grpFill/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323555" cy="3465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2089698" y="-1461297"/>
            <a:ext cx="2211384" cy="6251263"/>
          </a:xfrm>
          <a:custGeom>
            <a:avLst/>
            <a:gdLst/>
            <a:ahLst/>
            <a:cxnLst/>
            <a:rect l="l" t="t" r="r" b="b"/>
            <a:pathLst>
              <a:path w="2211384" h="6251263">
                <a:moveTo>
                  <a:pt x="0" y="0"/>
                </a:moveTo>
                <a:lnTo>
                  <a:pt x="2211384" y="0"/>
                </a:lnTo>
                <a:lnTo>
                  <a:pt x="2211384" y="6251264"/>
                </a:lnTo>
                <a:lnTo>
                  <a:pt x="0" y="625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547050" y="385122"/>
            <a:ext cx="3274624" cy="1796950"/>
          </a:xfrm>
          <a:custGeom>
            <a:avLst/>
            <a:gdLst/>
            <a:ahLst/>
            <a:cxnLst/>
            <a:rect l="l" t="t" r="r" b="b"/>
            <a:pathLst>
              <a:path w="3274624" h="1796950">
                <a:moveTo>
                  <a:pt x="0" y="0"/>
                </a:moveTo>
                <a:lnTo>
                  <a:pt x="3274624" y="0"/>
                </a:lnTo>
                <a:lnTo>
                  <a:pt x="3274624" y="1796950"/>
                </a:lnTo>
                <a:lnTo>
                  <a:pt x="0" y="1796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14800" y="378402"/>
            <a:ext cx="9529603" cy="791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r>
              <a:rPr lang="en-US" sz="4913" b="1" dirty="0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METODOLOGIA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818846" y="9338907"/>
            <a:ext cx="15993795" cy="353221"/>
            <a:chOff x="0" y="0"/>
            <a:chExt cx="4212358" cy="93029"/>
          </a:xfrm>
          <a:solidFill>
            <a:srgbClr val="FFFF00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4212358" cy="93029"/>
            </a:xfrm>
            <a:custGeom>
              <a:avLst/>
              <a:gdLst/>
              <a:ahLst/>
              <a:cxnLst/>
              <a:rect l="l" t="t" r="r" b="b"/>
              <a:pathLst>
                <a:path w="4212358" h="93029">
                  <a:moveTo>
                    <a:pt x="0" y="0"/>
                  </a:moveTo>
                  <a:lnTo>
                    <a:pt x="4212358" y="0"/>
                  </a:lnTo>
                  <a:lnTo>
                    <a:pt x="4212358" y="93029"/>
                  </a:lnTo>
                  <a:lnTo>
                    <a:pt x="0" y="93029"/>
                  </a:lnTo>
                  <a:close/>
                </a:path>
              </a:pathLst>
            </a:custGeom>
            <a:grpFill/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12358" cy="14065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519204" y="-333113"/>
            <a:ext cx="2547904" cy="11513167"/>
            <a:chOff x="0" y="0"/>
            <a:chExt cx="671053" cy="3032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1053" cy="3032274"/>
            </a:xfrm>
            <a:custGeom>
              <a:avLst/>
              <a:gdLst/>
              <a:ahLst/>
              <a:cxnLst/>
              <a:rect l="l" t="t" r="r" b="b"/>
              <a:pathLst>
                <a:path w="671053" h="3032274">
                  <a:moveTo>
                    <a:pt x="0" y="0"/>
                  </a:moveTo>
                  <a:lnTo>
                    <a:pt x="671053" y="0"/>
                  </a:lnTo>
                  <a:lnTo>
                    <a:pt x="671053" y="3032274"/>
                  </a:lnTo>
                  <a:lnTo>
                    <a:pt x="0" y="3032274"/>
                  </a:lnTo>
                  <a:close/>
                </a:path>
              </a:pathLst>
            </a:custGeom>
            <a:solidFill>
              <a:srgbClr val="3F4BD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71053" cy="3079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487777" y="378402"/>
            <a:ext cx="2540404" cy="1664335"/>
          </a:xfrm>
          <a:custGeom>
            <a:avLst/>
            <a:gdLst/>
            <a:ahLst/>
            <a:cxnLst/>
            <a:rect l="l" t="t" r="r" b="b"/>
            <a:pathLst>
              <a:path w="3032957" h="1664335">
                <a:moveTo>
                  <a:pt x="0" y="0"/>
                </a:moveTo>
                <a:lnTo>
                  <a:pt x="3032956" y="0"/>
                </a:lnTo>
                <a:lnTo>
                  <a:pt x="3032956" y="1664335"/>
                </a:lnTo>
                <a:lnTo>
                  <a:pt x="0" y="1664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52626" y="1458592"/>
            <a:ext cx="10092899" cy="8434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+mj-lt"/>
              <a:buAutoNum type="arabicPeriod"/>
            </a:pPr>
            <a:r>
              <a:rPr lang="es-MX" sz="3200" b="1" dirty="0"/>
              <a:t>Desarrollo de la plataforma</a:t>
            </a:r>
            <a:r>
              <a:rPr lang="es-MX" sz="3200" dirty="0"/>
              <a:t>: Se implementó una solución digital utilizando Python y </a:t>
            </a:r>
            <a:r>
              <a:rPr lang="es-MX" sz="3200" dirty="0" err="1"/>
              <a:t>Canvas</a:t>
            </a:r>
            <a:r>
              <a:rPr lang="es-MX" sz="3200" dirty="0"/>
              <a:t> para la visualización de los resultados de la Rueda de la Vida.</a:t>
            </a:r>
          </a:p>
          <a:p>
            <a:pPr>
              <a:buFont typeface="+mj-lt"/>
              <a:buAutoNum type="arabicPeriod"/>
            </a:pPr>
            <a:r>
              <a:rPr lang="es-MX" sz="3200" b="1" dirty="0"/>
              <a:t>Aplicación de la Rueda de la Vida</a:t>
            </a:r>
            <a:r>
              <a:rPr lang="es-MX" sz="3200" dirty="0"/>
              <a:t>: Se solicitó a los empleados que completaran la autoevaluación en diferentes áreas como trabajo, salud, relaciones interpersonales y desarrollo personal.</a:t>
            </a:r>
          </a:p>
          <a:p>
            <a:pPr>
              <a:buFont typeface="+mj-lt"/>
              <a:buAutoNum type="arabicPeriod"/>
            </a:pPr>
            <a:r>
              <a:rPr lang="es-MX" sz="3200" b="1" dirty="0"/>
              <a:t>Análisis de resultados</a:t>
            </a:r>
            <a:r>
              <a:rPr lang="es-MX" sz="3200" dirty="0"/>
              <a:t>: Los datos recopilados fueron procesados para identificar tendencias y áreas de oportunidad.</a:t>
            </a:r>
          </a:p>
          <a:p>
            <a:pPr>
              <a:buFont typeface="+mj-lt"/>
              <a:buAutoNum type="arabicPeriod"/>
            </a:pPr>
            <a:r>
              <a:rPr lang="es-MX" sz="3200" b="1" dirty="0"/>
              <a:t>Diseño de estrategias</a:t>
            </a:r>
            <a:r>
              <a:rPr lang="es-MX" sz="3200" dirty="0"/>
              <a:t>: Con base en los resultados, se plantearon iniciativas para mejorar el bienestar emocional de los empleados.</a:t>
            </a:r>
          </a:p>
          <a:p>
            <a:pPr>
              <a:buFont typeface="+mj-lt"/>
              <a:buAutoNum type="arabicPeriod"/>
            </a:pPr>
            <a:r>
              <a:rPr lang="es-MX" sz="3200" b="1" dirty="0"/>
              <a:t>Seguimiento y ajuste</a:t>
            </a:r>
            <a:r>
              <a:rPr lang="es-MX" sz="3200" dirty="0"/>
              <a:t>: Se realizarán evaluaciones periódicas para medir el impacto de las estrategias implementadas.</a:t>
            </a:r>
          </a:p>
          <a:p>
            <a:pPr algn="ctr">
              <a:lnSpc>
                <a:spcPts val="4713"/>
              </a:lnSpc>
              <a:spcBef>
                <a:spcPct val="0"/>
              </a:spcBef>
            </a:pPr>
            <a:endParaRPr lang="en-US" sz="3200" dirty="0">
              <a:solidFill>
                <a:srgbClr val="0E1789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CDC8C8D-3331-1372-8A43-1165C8CFE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04" y="2930"/>
            <a:ext cx="5908695" cy="933597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6F7BF8-6FC7-990C-272F-89F0B8F9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7C254CD-DFB4-844B-DA3B-751E142E53D9}"/>
              </a:ext>
            </a:extLst>
          </p:cNvPr>
          <p:cNvSpPr txBox="1"/>
          <p:nvPr/>
        </p:nvSpPr>
        <p:spPr>
          <a:xfrm>
            <a:off x="4114800" y="378402"/>
            <a:ext cx="9529603" cy="791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r>
              <a:rPr lang="en-US" sz="4913" b="1" dirty="0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METODOLOGIA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8517909-358E-F2F0-72E2-968BE0C7F09B}"/>
              </a:ext>
            </a:extLst>
          </p:cNvPr>
          <p:cNvGrpSpPr/>
          <p:nvPr/>
        </p:nvGrpSpPr>
        <p:grpSpPr>
          <a:xfrm>
            <a:off x="1818846" y="9338907"/>
            <a:ext cx="15993795" cy="353221"/>
            <a:chOff x="0" y="0"/>
            <a:chExt cx="4212358" cy="93029"/>
          </a:xfrm>
          <a:solidFill>
            <a:srgbClr val="FFFF00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053C2C9-9061-90E5-27D7-ACE8832E0F2A}"/>
                </a:ext>
              </a:extLst>
            </p:cNvPr>
            <p:cNvSpPr/>
            <p:nvPr/>
          </p:nvSpPr>
          <p:spPr>
            <a:xfrm>
              <a:off x="0" y="0"/>
              <a:ext cx="4212358" cy="93029"/>
            </a:xfrm>
            <a:custGeom>
              <a:avLst/>
              <a:gdLst/>
              <a:ahLst/>
              <a:cxnLst/>
              <a:rect l="l" t="t" r="r" b="b"/>
              <a:pathLst>
                <a:path w="4212358" h="93029">
                  <a:moveTo>
                    <a:pt x="0" y="0"/>
                  </a:moveTo>
                  <a:lnTo>
                    <a:pt x="4212358" y="0"/>
                  </a:lnTo>
                  <a:lnTo>
                    <a:pt x="4212358" y="93029"/>
                  </a:lnTo>
                  <a:lnTo>
                    <a:pt x="0" y="93029"/>
                  </a:lnTo>
                  <a:close/>
                </a:path>
              </a:pathLst>
            </a:custGeom>
            <a:grpFill/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18C8318-5090-C707-0771-FF8B316C8E90}"/>
                </a:ext>
              </a:extLst>
            </p:cNvPr>
            <p:cNvSpPr txBox="1"/>
            <p:nvPr/>
          </p:nvSpPr>
          <p:spPr>
            <a:xfrm>
              <a:off x="0" y="-47625"/>
              <a:ext cx="4212358" cy="14065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26064F4-99FE-1970-6801-86912179A4E8}"/>
              </a:ext>
            </a:extLst>
          </p:cNvPr>
          <p:cNvGrpSpPr/>
          <p:nvPr/>
        </p:nvGrpSpPr>
        <p:grpSpPr>
          <a:xfrm>
            <a:off x="-1519204" y="-333113"/>
            <a:ext cx="2547904" cy="11513167"/>
            <a:chOff x="0" y="0"/>
            <a:chExt cx="671053" cy="303227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CD9B49B-5E43-6AB2-21DB-CDC6A05405C3}"/>
                </a:ext>
              </a:extLst>
            </p:cNvPr>
            <p:cNvSpPr/>
            <p:nvPr/>
          </p:nvSpPr>
          <p:spPr>
            <a:xfrm>
              <a:off x="0" y="0"/>
              <a:ext cx="671053" cy="3032274"/>
            </a:xfrm>
            <a:custGeom>
              <a:avLst/>
              <a:gdLst/>
              <a:ahLst/>
              <a:cxnLst/>
              <a:rect l="l" t="t" r="r" b="b"/>
              <a:pathLst>
                <a:path w="671053" h="3032274">
                  <a:moveTo>
                    <a:pt x="0" y="0"/>
                  </a:moveTo>
                  <a:lnTo>
                    <a:pt x="671053" y="0"/>
                  </a:lnTo>
                  <a:lnTo>
                    <a:pt x="671053" y="3032274"/>
                  </a:lnTo>
                  <a:lnTo>
                    <a:pt x="0" y="3032274"/>
                  </a:lnTo>
                  <a:close/>
                </a:path>
              </a:pathLst>
            </a:custGeom>
            <a:solidFill>
              <a:srgbClr val="3F4BDF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E2C8B8D-1703-DC12-CB05-9BC7835AD169}"/>
                </a:ext>
              </a:extLst>
            </p:cNvPr>
            <p:cNvSpPr txBox="1"/>
            <p:nvPr/>
          </p:nvSpPr>
          <p:spPr>
            <a:xfrm>
              <a:off x="0" y="-47625"/>
              <a:ext cx="671053" cy="3079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9D08E4D3-F826-64A0-9165-217B1306A944}"/>
              </a:ext>
            </a:extLst>
          </p:cNvPr>
          <p:cNvSpPr/>
          <p:nvPr/>
        </p:nvSpPr>
        <p:spPr>
          <a:xfrm>
            <a:off x="-487777" y="378402"/>
            <a:ext cx="2540404" cy="1664335"/>
          </a:xfrm>
          <a:custGeom>
            <a:avLst/>
            <a:gdLst/>
            <a:ahLst/>
            <a:cxnLst/>
            <a:rect l="l" t="t" r="r" b="b"/>
            <a:pathLst>
              <a:path w="3032957" h="1664335">
                <a:moveTo>
                  <a:pt x="0" y="0"/>
                </a:moveTo>
                <a:lnTo>
                  <a:pt x="3032956" y="0"/>
                </a:lnTo>
                <a:lnTo>
                  <a:pt x="3032956" y="1664335"/>
                </a:lnTo>
                <a:lnTo>
                  <a:pt x="0" y="1664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9493F9F-A55A-7D31-7A93-13EA94205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04" y="2930"/>
            <a:ext cx="5908695" cy="933597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BF2132A-1AD6-96D3-E3B4-3BB415F9B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33" y="1149301"/>
            <a:ext cx="7690206" cy="808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78723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818846" y="9338907"/>
            <a:ext cx="15993795" cy="353221"/>
            <a:chOff x="0" y="0"/>
            <a:chExt cx="4212358" cy="930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12358" cy="93029"/>
            </a:xfrm>
            <a:custGeom>
              <a:avLst/>
              <a:gdLst/>
              <a:ahLst/>
              <a:cxnLst/>
              <a:rect l="l" t="t" r="r" b="b"/>
              <a:pathLst>
                <a:path w="4212358" h="93029">
                  <a:moveTo>
                    <a:pt x="0" y="0"/>
                  </a:moveTo>
                  <a:lnTo>
                    <a:pt x="4212358" y="0"/>
                  </a:lnTo>
                  <a:lnTo>
                    <a:pt x="4212358" y="93029"/>
                  </a:lnTo>
                  <a:lnTo>
                    <a:pt x="0" y="93029"/>
                  </a:lnTo>
                  <a:close/>
                </a:path>
              </a:pathLst>
            </a:custGeom>
            <a:solidFill>
              <a:srgbClr val="0E178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212358" cy="140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19204" y="-333113"/>
            <a:ext cx="2547904" cy="11513167"/>
            <a:chOff x="0" y="0"/>
            <a:chExt cx="671053" cy="30322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1053" cy="3032274"/>
            </a:xfrm>
            <a:custGeom>
              <a:avLst/>
              <a:gdLst/>
              <a:ahLst/>
              <a:cxnLst/>
              <a:rect l="l" t="t" r="r" b="b"/>
              <a:pathLst>
                <a:path w="671053" h="3032274">
                  <a:moveTo>
                    <a:pt x="0" y="0"/>
                  </a:moveTo>
                  <a:lnTo>
                    <a:pt x="671053" y="0"/>
                  </a:lnTo>
                  <a:lnTo>
                    <a:pt x="671053" y="3032274"/>
                  </a:lnTo>
                  <a:lnTo>
                    <a:pt x="0" y="3032274"/>
                  </a:lnTo>
                  <a:close/>
                </a:path>
              </a:pathLst>
            </a:custGeom>
            <a:solidFill>
              <a:srgbClr val="3F4BD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71053" cy="3079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487778" y="378402"/>
            <a:ext cx="3032957" cy="1664335"/>
          </a:xfrm>
          <a:custGeom>
            <a:avLst/>
            <a:gdLst/>
            <a:ahLst/>
            <a:cxnLst/>
            <a:rect l="l" t="t" r="r" b="b"/>
            <a:pathLst>
              <a:path w="3032957" h="1664335">
                <a:moveTo>
                  <a:pt x="0" y="0"/>
                </a:moveTo>
                <a:lnTo>
                  <a:pt x="3032956" y="0"/>
                </a:lnTo>
                <a:lnTo>
                  <a:pt x="3032956" y="1664335"/>
                </a:lnTo>
                <a:lnTo>
                  <a:pt x="0" y="1664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43999" y="5448300"/>
            <a:ext cx="2914401" cy="3931425"/>
          </a:xfrm>
          <a:custGeom>
            <a:avLst/>
            <a:gdLst/>
            <a:ahLst/>
            <a:cxnLst/>
            <a:rect l="l" t="t" r="r" b="b"/>
            <a:pathLst>
              <a:path w="3568112" h="4720315">
                <a:moveTo>
                  <a:pt x="0" y="0"/>
                </a:moveTo>
                <a:lnTo>
                  <a:pt x="3568112" y="0"/>
                </a:lnTo>
                <a:lnTo>
                  <a:pt x="3568112" y="4720315"/>
                </a:lnTo>
                <a:lnTo>
                  <a:pt x="0" y="472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933945" y="5466510"/>
            <a:ext cx="2791455" cy="3842003"/>
          </a:xfrm>
          <a:custGeom>
            <a:avLst/>
            <a:gdLst/>
            <a:ahLst/>
            <a:cxnLst/>
            <a:rect l="l" t="t" r="r" b="b"/>
            <a:pathLst>
              <a:path w="3432018" h="4723638">
                <a:moveTo>
                  <a:pt x="0" y="0"/>
                </a:moveTo>
                <a:lnTo>
                  <a:pt x="3432018" y="0"/>
                </a:lnTo>
                <a:lnTo>
                  <a:pt x="3432018" y="4723638"/>
                </a:lnTo>
                <a:lnTo>
                  <a:pt x="0" y="4723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517C476-73CF-4234-3DB9-DA7B9F4C8D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85" y="5029952"/>
            <a:ext cx="4523347" cy="452334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481D9D0-FC62-69A8-9AFE-7AC175582F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313" y="128632"/>
            <a:ext cx="6590889" cy="370737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AF09A41-8222-B2AB-D482-66A313229E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183" y="61365"/>
            <a:ext cx="5336429" cy="355761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291B502-CF36-1688-9D95-CAD736B545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806" y="5000885"/>
            <a:ext cx="7788806" cy="438558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44A728C-11B3-8E7F-A11E-EC34BC0265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672" y="518244"/>
            <a:ext cx="2898273" cy="2928152"/>
          </a:xfrm>
          <a:prstGeom prst="rect">
            <a:avLst/>
          </a:prstGeom>
        </p:spPr>
      </p:pic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9022EB1C-C1E3-A38A-CD30-6B5DE2A6E1C7}"/>
              </a:ext>
            </a:extLst>
          </p:cNvPr>
          <p:cNvSpPr/>
          <p:nvPr/>
        </p:nvSpPr>
        <p:spPr>
          <a:xfrm>
            <a:off x="6951804" y="1475961"/>
            <a:ext cx="1066800" cy="67552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id="{2FAC880A-5AA7-D57F-BE32-EC6C08E33902}"/>
              </a:ext>
            </a:extLst>
          </p:cNvPr>
          <p:cNvSpPr/>
          <p:nvPr/>
        </p:nvSpPr>
        <p:spPr>
          <a:xfrm>
            <a:off x="12203913" y="1475961"/>
            <a:ext cx="1066800" cy="67552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Flecha: hacia abajo 25">
            <a:extLst>
              <a:ext uri="{FF2B5EF4-FFF2-40B4-BE49-F238E27FC236}">
                <a16:creationId xmlns:a16="http://schemas.microsoft.com/office/drawing/2014/main" id="{0FEC4BAE-09DD-5E8D-42FC-65D972CA907F}"/>
              </a:ext>
            </a:extLst>
          </p:cNvPr>
          <p:cNvSpPr/>
          <p:nvPr/>
        </p:nvSpPr>
        <p:spPr>
          <a:xfrm>
            <a:off x="16168259" y="4112661"/>
            <a:ext cx="683207" cy="95085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Flecha: hacia la izquierda 26">
            <a:extLst>
              <a:ext uri="{FF2B5EF4-FFF2-40B4-BE49-F238E27FC236}">
                <a16:creationId xmlns:a16="http://schemas.microsoft.com/office/drawing/2014/main" id="{F4722CEA-8671-579B-E4CA-62A1C5473725}"/>
              </a:ext>
            </a:extLst>
          </p:cNvPr>
          <p:cNvSpPr/>
          <p:nvPr/>
        </p:nvSpPr>
        <p:spPr>
          <a:xfrm>
            <a:off x="12737313" y="6931033"/>
            <a:ext cx="1171385" cy="6755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s igual a 27">
            <a:extLst>
              <a:ext uri="{FF2B5EF4-FFF2-40B4-BE49-F238E27FC236}">
                <a16:creationId xmlns:a16="http://schemas.microsoft.com/office/drawing/2014/main" id="{C3FC4FB0-9A45-CB0B-89C0-B532D5167206}"/>
              </a:ext>
            </a:extLst>
          </p:cNvPr>
          <p:cNvSpPr/>
          <p:nvPr/>
        </p:nvSpPr>
        <p:spPr>
          <a:xfrm>
            <a:off x="5762815" y="6934976"/>
            <a:ext cx="1171385" cy="908719"/>
          </a:xfrm>
          <a:prstGeom prst="mathEqual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082358"/>
            <a:ext cx="18215185" cy="1341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87"/>
              </a:lnSpc>
            </a:pPr>
            <a:r>
              <a:rPr lang="en-US" sz="781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“RESULTADOS”.</a:t>
            </a:r>
          </a:p>
        </p:txBody>
      </p:sp>
      <p:sp>
        <p:nvSpPr>
          <p:cNvPr id="3" name="Freeform 3"/>
          <p:cNvSpPr/>
          <p:nvPr/>
        </p:nvSpPr>
        <p:spPr>
          <a:xfrm>
            <a:off x="426859" y="8117250"/>
            <a:ext cx="3274624" cy="1796950"/>
          </a:xfrm>
          <a:custGeom>
            <a:avLst/>
            <a:gdLst/>
            <a:ahLst/>
            <a:cxnLst/>
            <a:rect l="l" t="t" r="r" b="b"/>
            <a:pathLst>
              <a:path w="3274624" h="1796950">
                <a:moveTo>
                  <a:pt x="0" y="0"/>
                </a:moveTo>
                <a:lnTo>
                  <a:pt x="3274624" y="0"/>
                </a:lnTo>
                <a:lnTo>
                  <a:pt x="3274624" y="1796949"/>
                </a:lnTo>
                <a:lnTo>
                  <a:pt x="0" y="179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4056676" y="5497033"/>
            <a:ext cx="2211384" cy="6251263"/>
          </a:xfrm>
          <a:custGeom>
            <a:avLst/>
            <a:gdLst/>
            <a:ahLst/>
            <a:cxnLst/>
            <a:rect l="l" t="t" r="r" b="b"/>
            <a:pathLst>
              <a:path w="2211384" h="6251263">
                <a:moveTo>
                  <a:pt x="0" y="0"/>
                </a:moveTo>
                <a:lnTo>
                  <a:pt x="2211385" y="0"/>
                </a:lnTo>
                <a:lnTo>
                  <a:pt x="2211385" y="6251264"/>
                </a:lnTo>
                <a:lnTo>
                  <a:pt x="0" y="625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877493" y="-1108064"/>
            <a:ext cx="14508076" cy="1493185"/>
            <a:chOff x="0" y="0"/>
            <a:chExt cx="3821057" cy="393267"/>
          </a:xfrm>
          <a:solidFill>
            <a:srgbClr val="FFFF00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3821057" cy="393267"/>
            </a:xfrm>
            <a:custGeom>
              <a:avLst/>
              <a:gdLst/>
              <a:ahLst/>
              <a:cxnLst/>
              <a:rect l="l" t="t" r="r" b="b"/>
              <a:pathLst>
                <a:path w="3821057" h="393267">
                  <a:moveTo>
                    <a:pt x="0" y="0"/>
                  </a:moveTo>
                  <a:lnTo>
                    <a:pt x="3821057" y="0"/>
                  </a:lnTo>
                  <a:lnTo>
                    <a:pt x="3821057" y="393267"/>
                  </a:lnTo>
                  <a:lnTo>
                    <a:pt x="0" y="393267"/>
                  </a:lnTo>
                  <a:close/>
                </a:path>
              </a:pathLst>
            </a:custGeom>
            <a:grpFill/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821057" cy="44089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21021" y="9914199"/>
            <a:ext cx="12619123" cy="1134857"/>
            <a:chOff x="0" y="0"/>
            <a:chExt cx="3323555" cy="298892"/>
          </a:xfrm>
          <a:solidFill>
            <a:srgbClr val="FFFF00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3323555" cy="298892"/>
            </a:xfrm>
            <a:custGeom>
              <a:avLst/>
              <a:gdLst/>
              <a:ahLst/>
              <a:cxnLst/>
              <a:rect l="l" t="t" r="r" b="b"/>
              <a:pathLst>
                <a:path w="3323555" h="298892">
                  <a:moveTo>
                    <a:pt x="0" y="0"/>
                  </a:moveTo>
                  <a:lnTo>
                    <a:pt x="3323555" y="0"/>
                  </a:lnTo>
                  <a:lnTo>
                    <a:pt x="3323555" y="298892"/>
                  </a:lnTo>
                  <a:lnTo>
                    <a:pt x="0" y="298892"/>
                  </a:lnTo>
                  <a:close/>
                </a:path>
              </a:pathLst>
            </a:custGeom>
            <a:grpFill/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323555" cy="3465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2089698" y="-1461297"/>
            <a:ext cx="2211384" cy="6251263"/>
          </a:xfrm>
          <a:custGeom>
            <a:avLst/>
            <a:gdLst/>
            <a:ahLst/>
            <a:cxnLst/>
            <a:rect l="l" t="t" r="r" b="b"/>
            <a:pathLst>
              <a:path w="2211384" h="6251263">
                <a:moveTo>
                  <a:pt x="0" y="0"/>
                </a:moveTo>
                <a:lnTo>
                  <a:pt x="2211384" y="0"/>
                </a:lnTo>
                <a:lnTo>
                  <a:pt x="2211384" y="6251264"/>
                </a:lnTo>
                <a:lnTo>
                  <a:pt x="0" y="625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547050" y="385122"/>
            <a:ext cx="3274624" cy="1796950"/>
          </a:xfrm>
          <a:custGeom>
            <a:avLst/>
            <a:gdLst/>
            <a:ahLst/>
            <a:cxnLst/>
            <a:rect l="l" t="t" r="r" b="b"/>
            <a:pathLst>
              <a:path w="3274624" h="1796950">
                <a:moveTo>
                  <a:pt x="0" y="0"/>
                </a:moveTo>
                <a:lnTo>
                  <a:pt x="3274624" y="0"/>
                </a:lnTo>
                <a:lnTo>
                  <a:pt x="3274624" y="1796950"/>
                </a:lnTo>
                <a:lnTo>
                  <a:pt x="0" y="1796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11642632" y="-2344800"/>
            <a:ext cx="439920" cy="10097366"/>
            <a:chOff x="0" y="0"/>
            <a:chExt cx="127508" cy="2926651"/>
          </a:xfrm>
          <a:solidFill>
            <a:srgbClr val="FFFF00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127508" cy="2926651"/>
            </a:xfrm>
            <a:custGeom>
              <a:avLst/>
              <a:gdLst/>
              <a:ahLst/>
              <a:cxnLst/>
              <a:rect l="l" t="t" r="r" b="b"/>
              <a:pathLst>
                <a:path w="127508" h="2926651">
                  <a:moveTo>
                    <a:pt x="0" y="0"/>
                  </a:moveTo>
                  <a:lnTo>
                    <a:pt x="127508" y="0"/>
                  </a:lnTo>
                  <a:lnTo>
                    <a:pt x="127508" y="2926651"/>
                  </a:lnTo>
                  <a:lnTo>
                    <a:pt x="0" y="2926651"/>
                  </a:lnTo>
                  <a:close/>
                </a:path>
              </a:pathLst>
            </a:custGeom>
            <a:grpFill/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27508" cy="297427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48791" y="9382790"/>
            <a:ext cx="3195878" cy="1130542"/>
            <a:chOff x="0" y="0"/>
            <a:chExt cx="4261170" cy="1507389"/>
          </a:xfrm>
        </p:grpSpPr>
        <p:sp>
          <p:nvSpPr>
            <p:cNvPr id="8" name="Freeform 8"/>
            <p:cNvSpPr/>
            <p:nvPr/>
          </p:nvSpPr>
          <p:spPr>
            <a:xfrm rot="5400000">
              <a:off x="3036417" y="282635"/>
              <a:ext cx="1507389" cy="942118"/>
            </a:xfrm>
            <a:custGeom>
              <a:avLst/>
              <a:gdLst/>
              <a:ahLst/>
              <a:cxnLst/>
              <a:rect l="l" t="t" r="r" b="b"/>
              <a:pathLst>
                <a:path w="1507389" h="942118">
                  <a:moveTo>
                    <a:pt x="0" y="0"/>
                  </a:moveTo>
                  <a:lnTo>
                    <a:pt x="1507389" y="0"/>
                  </a:lnTo>
                  <a:lnTo>
                    <a:pt x="1507389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5400000">
              <a:off x="1887990" y="282635"/>
              <a:ext cx="1507389" cy="942118"/>
            </a:xfrm>
            <a:custGeom>
              <a:avLst/>
              <a:gdLst/>
              <a:ahLst/>
              <a:cxnLst/>
              <a:rect l="l" t="t" r="r" b="b"/>
              <a:pathLst>
                <a:path w="1507389" h="942118">
                  <a:moveTo>
                    <a:pt x="0" y="0"/>
                  </a:moveTo>
                  <a:lnTo>
                    <a:pt x="1507389" y="0"/>
                  </a:lnTo>
                  <a:lnTo>
                    <a:pt x="1507389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5400000">
              <a:off x="782657" y="282635"/>
              <a:ext cx="1507389" cy="942118"/>
            </a:xfrm>
            <a:custGeom>
              <a:avLst/>
              <a:gdLst/>
              <a:ahLst/>
              <a:cxnLst/>
              <a:rect l="l" t="t" r="r" b="b"/>
              <a:pathLst>
                <a:path w="1507389" h="942118">
                  <a:moveTo>
                    <a:pt x="0" y="0"/>
                  </a:moveTo>
                  <a:lnTo>
                    <a:pt x="1507389" y="0"/>
                  </a:lnTo>
                  <a:lnTo>
                    <a:pt x="1507389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5400000">
              <a:off x="-282635" y="282635"/>
              <a:ext cx="1507389" cy="942118"/>
            </a:xfrm>
            <a:custGeom>
              <a:avLst/>
              <a:gdLst/>
              <a:ahLst/>
              <a:cxnLst/>
              <a:rect l="l" t="t" r="r" b="b"/>
              <a:pathLst>
                <a:path w="1507389" h="942118">
                  <a:moveTo>
                    <a:pt x="0" y="0"/>
                  </a:moveTo>
                  <a:lnTo>
                    <a:pt x="1507388" y="0"/>
                  </a:lnTo>
                  <a:lnTo>
                    <a:pt x="1507388" y="942118"/>
                  </a:lnTo>
                  <a:lnTo>
                    <a:pt x="0" y="94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6813909" y="-635635"/>
            <a:ext cx="3032957" cy="1664335"/>
          </a:xfrm>
          <a:custGeom>
            <a:avLst/>
            <a:gdLst/>
            <a:ahLst/>
            <a:cxnLst/>
            <a:rect l="l" t="t" r="r" b="b"/>
            <a:pathLst>
              <a:path w="3032957" h="1664335">
                <a:moveTo>
                  <a:pt x="0" y="0"/>
                </a:moveTo>
                <a:lnTo>
                  <a:pt x="3032957" y="0"/>
                </a:lnTo>
                <a:lnTo>
                  <a:pt x="3032957" y="1664335"/>
                </a:lnTo>
                <a:lnTo>
                  <a:pt x="0" y="166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15173993" y="7784851"/>
            <a:ext cx="1130542" cy="3195878"/>
          </a:xfrm>
          <a:custGeom>
            <a:avLst/>
            <a:gdLst/>
            <a:ahLst/>
            <a:cxnLst/>
            <a:rect l="l" t="t" r="r" b="b"/>
            <a:pathLst>
              <a:path w="1130542" h="3195878">
                <a:moveTo>
                  <a:pt x="0" y="0"/>
                </a:moveTo>
                <a:lnTo>
                  <a:pt x="1130542" y="0"/>
                </a:lnTo>
                <a:lnTo>
                  <a:pt x="1130542" y="3195878"/>
                </a:lnTo>
                <a:lnTo>
                  <a:pt x="0" y="3195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274464" y="3258990"/>
            <a:ext cx="9408444" cy="938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76"/>
              </a:lnSpc>
            </a:pPr>
            <a:r>
              <a:rPr lang="en-US" sz="6190" b="1" u="none" strike="noStrike" dirty="0">
                <a:solidFill>
                  <a:srgbClr val="FFFE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QUIENES SOMOS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13908" y="5095875"/>
            <a:ext cx="966285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577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Somos</a:t>
            </a:r>
            <a:r>
              <a:rPr lang="en-US" sz="3200" dirty="0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un </a:t>
            </a:r>
            <a:r>
              <a:rPr lang="en-US" sz="3200" dirty="0" err="1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equipo</a:t>
            </a:r>
            <a:r>
              <a:rPr lang="en-US" sz="3200" dirty="0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de </a:t>
            </a:r>
            <a:r>
              <a:rPr lang="en-US" sz="3200" dirty="0" err="1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desarrolladores</a:t>
            </a:r>
            <a:r>
              <a:rPr lang="en-US" sz="3200" dirty="0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200" dirty="0" err="1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apasionados</a:t>
            </a:r>
            <a:r>
              <a:rPr lang="en-US" sz="3200" dirty="0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200" dirty="0" err="1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por</a:t>
            </a:r>
            <a:r>
              <a:rPr lang="en-US" sz="3200" dirty="0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la </a:t>
            </a:r>
            <a:r>
              <a:rPr lang="en-US" sz="3200" dirty="0" err="1">
                <a:solidFill>
                  <a:srgbClr val="FFFEF7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"/>
              </a:rPr>
              <a:t>tecnología</a:t>
            </a:r>
            <a:r>
              <a:rPr lang="en-US" sz="3200" dirty="0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y </a:t>
            </a:r>
            <a:r>
              <a:rPr lang="en-US" sz="3200" dirty="0" err="1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</a:t>
            </a:r>
            <a:r>
              <a:rPr lang="en-US" sz="3200" dirty="0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200" dirty="0" err="1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capacidad</a:t>
            </a:r>
            <a:r>
              <a:rPr lang="en-US" sz="3200" dirty="0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para </a:t>
            </a:r>
            <a:r>
              <a:rPr lang="en-US" sz="3200" dirty="0" err="1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transformar</a:t>
            </a:r>
            <a:r>
              <a:rPr lang="en-US" sz="3200" dirty="0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200" dirty="0" err="1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vidas</a:t>
            </a:r>
            <a:r>
              <a:rPr lang="en-US" sz="3200" dirty="0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 Nos </a:t>
            </a:r>
            <a:r>
              <a:rPr lang="en-US" sz="3200" dirty="0" err="1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especializamos</a:t>
            </a:r>
            <a:r>
              <a:rPr lang="en-US" sz="3200" dirty="0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200" dirty="0" err="1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</a:t>
            </a:r>
            <a:r>
              <a:rPr lang="en-US" sz="3200" dirty="0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200" dirty="0" err="1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crear</a:t>
            </a:r>
            <a:r>
              <a:rPr lang="en-US" sz="3200" dirty="0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200" dirty="0" err="1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soluciones</a:t>
            </a:r>
            <a:r>
              <a:rPr lang="en-US" sz="3200" dirty="0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200" dirty="0" err="1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innovadoras</a:t>
            </a:r>
            <a:r>
              <a:rPr lang="en-US" sz="3200" dirty="0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que </a:t>
            </a:r>
            <a:r>
              <a:rPr lang="en-US" sz="3200" dirty="0" err="1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aborden</a:t>
            </a:r>
            <a:r>
              <a:rPr lang="en-US" sz="3200" dirty="0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200" dirty="0" err="1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desafíos</a:t>
            </a:r>
            <a:r>
              <a:rPr lang="en-US" sz="3200" dirty="0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200" dirty="0" err="1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reales</a:t>
            </a:r>
            <a:r>
              <a:rPr lang="en-US" sz="3200" dirty="0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y </a:t>
            </a:r>
            <a:r>
              <a:rPr lang="en-US" sz="3200" dirty="0" err="1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urgentes</a:t>
            </a:r>
            <a:r>
              <a:rPr lang="en-US" sz="3200" dirty="0">
                <a:solidFill>
                  <a:srgbClr val="FFFE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48EEC65-9EFF-9403-E8F3-DBD119674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484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40351" y="1047750"/>
            <a:ext cx="9529603" cy="791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r>
              <a:rPr lang="en-US" sz="4913" b="1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RESULTADOS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818846" y="9338907"/>
            <a:ext cx="15993795" cy="353221"/>
            <a:chOff x="0" y="0"/>
            <a:chExt cx="4212358" cy="93029"/>
          </a:xfrm>
          <a:solidFill>
            <a:srgbClr val="FFFF00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4212358" cy="93029"/>
            </a:xfrm>
            <a:custGeom>
              <a:avLst/>
              <a:gdLst/>
              <a:ahLst/>
              <a:cxnLst/>
              <a:rect l="l" t="t" r="r" b="b"/>
              <a:pathLst>
                <a:path w="4212358" h="93029">
                  <a:moveTo>
                    <a:pt x="0" y="0"/>
                  </a:moveTo>
                  <a:lnTo>
                    <a:pt x="4212358" y="0"/>
                  </a:lnTo>
                  <a:lnTo>
                    <a:pt x="4212358" y="93029"/>
                  </a:lnTo>
                  <a:lnTo>
                    <a:pt x="0" y="93029"/>
                  </a:lnTo>
                  <a:close/>
                </a:path>
              </a:pathLst>
            </a:custGeom>
            <a:grpFill/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12358" cy="14065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519204" y="-333113"/>
            <a:ext cx="2547904" cy="11513167"/>
            <a:chOff x="0" y="0"/>
            <a:chExt cx="671053" cy="3032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1053" cy="3032274"/>
            </a:xfrm>
            <a:custGeom>
              <a:avLst/>
              <a:gdLst/>
              <a:ahLst/>
              <a:cxnLst/>
              <a:rect l="l" t="t" r="r" b="b"/>
              <a:pathLst>
                <a:path w="671053" h="3032274">
                  <a:moveTo>
                    <a:pt x="0" y="0"/>
                  </a:moveTo>
                  <a:lnTo>
                    <a:pt x="671053" y="0"/>
                  </a:lnTo>
                  <a:lnTo>
                    <a:pt x="671053" y="3032274"/>
                  </a:lnTo>
                  <a:lnTo>
                    <a:pt x="0" y="3032274"/>
                  </a:lnTo>
                  <a:close/>
                </a:path>
              </a:pathLst>
            </a:custGeom>
            <a:solidFill>
              <a:srgbClr val="3F4BD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71053" cy="3079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487778" y="378402"/>
            <a:ext cx="3032957" cy="1664335"/>
          </a:xfrm>
          <a:custGeom>
            <a:avLst/>
            <a:gdLst/>
            <a:ahLst/>
            <a:cxnLst/>
            <a:rect l="l" t="t" r="r" b="b"/>
            <a:pathLst>
              <a:path w="3032957" h="1664335">
                <a:moveTo>
                  <a:pt x="0" y="0"/>
                </a:moveTo>
                <a:lnTo>
                  <a:pt x="3032956" y="0"/>
                </a:lnTo>
                <a:lnTo>
                  <a:pt x="3032956" y="1664335"/>
                </a:lnTo>
                <a:lnTo>
                  <a:pt x="0" y="1664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B2ECFE36-B401-DE85-7890-54AAC613C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0692" y="1873529"/>
            <a:ext cx="8610600" cy="7571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Diagnóstico claro del estado emocional de los empleados.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Desarrollo de estrategias personalizadas para mejorar el bienestar organizacional.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Mayor satisfacción y productividad en el ambiente laboral.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Reducción de niveles de estrés y mejora en la comunicación interna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DE8D09AC-5346-D5C8-CDE4-048F78EB0A4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19200" y="2735752"/>
            <a:ext cx="8610600" cy="288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C158119-5DEC-DD78-6773-0C96B1521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099" y="1210569"/>
            <a:ext cx="7040248" cy="7040248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082358"/>
            <a:ext cx="18215185" cy="1341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87"/>
              </a:lnSpc>
            </a:pPr>
            <a:r>
              <a:rPr lang="en-US" sz="781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“DIAGRAMAS”.</a:t>
            </a:r>
          </a:p>
        </p:txBody>
      </p:sp>
      <p:sp>
        <p:nvSpPr>
          <p:cNvPr id="3" name="Freeform 3"/>
          <p:cNvSpPr/>
          <p:nvPr/>
        </p:nvSpPr>
        <p:spPr>
          <a:xfrm>
            <a:off x="426859" y="8117250"/>
            <a:ext cx="3274624" cy="1796950"/>
          </a:xfrm>
          <a:custGeom>
            <a:avLst/>
            <a:gdLst/>
            <a:ahLst/>
            <a:cxnLst/>
            <a:rect l="l" t="t" r="r" b="b"/>
            <a:pathLst>
              <a:path w="3274624" h="1796950">
                <a:moveTo>
                  <a:pt x="0" y="0"/>
                </a:moveTo>
                <a:lnTo>
                  <a:pt x="3274624" y="0"/>
                </a:lnTo>
                <a:lnTo>
                  <a:pt x="3274624" y="1796949"/>
                </a:lnTo>
                <a:lnTo>
                  <a:pt x="0" y="179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4056676" y="5497033"/>
            <a:ext cx="2211384" cy="6251263"/>
          </a:xfrm>
          <a:custGeom>
            <a:avLst/>
            <a:gdLst/>
            <a:ahLst/>
            <a:cxnLst/>
            <a:rect l="l" t="t" r="r" b="b"/>
            <a:pathLst>
              <a:path w="2211384" h="6251263">
                <a:moveTo>
                  <a:pt x="0" y="0"/>
                </a:moveTo>
                <a:lnTo>
                  <a:pt x="2211385" y="0"/>
                </a:lnTo>
                <a:lnTo>
                  <a:pt x="2211385" y="6251264"/>
                </a:lnTo>
                <a:lnTo>
                  <a:pt x="0" y="625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877493" y="-1108064"/>
            <a:ext cx="14508076" cy="1493185"/>
            <a:chOff x="0" y="0"/>
            <a:chExt cx="3821057" cy="393267"/>
          </a:xfrm>
          <a:solidFill>
            <a:srgbClr val="FFFF00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3821057" cy="393267"/>
            </a:xfrm>
            <a:custGeom>
              <a:avLst/>
              <a:gdLst/>
              <a:ahLst/>
              <a:cxnLst/>
              <a:rect l="l" t="t" r="r" b="b"/>
              <a:pathLst>
                <a:path w="3821057" h="393267">
                  <a:moveTo>
                    <a:pt x="0" y="0"/>
                  </a:moveTo>
                  <a:lnTo>
                    <a:pt x="3821057" y="0"/>
                  </a:lnTo>
                  <a:lnTo>
                    <a:pt x="3821057" y="393267"/>
                  </a:lnTo>
                  <a:lnTo>
                    <a:pt x="0" y="393267"/>
                  </a:lnTo>
                  <a:close/>
                </a:path>
              </a:pathLst>
            </a:custGeom>
            <a:grpFill/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821057" cy="44089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21021" y="9914199"/>
            <a:ext cx="12619123" cy="1134857"/>
            <a:chOff x="0" y="0"/>
            <a:chExt cx="3323555" cy="298892"/>
          </a:xfrm>
          <a:solidFill>
            <a:srgbClr val="FFFF00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3323555" cy="298892"/>
            </a:xfrm>
            <a:custGeom>
              <a:avLst/>
              <a:gdLst/>
              <a:ahLst/>
              <a:cxnLst/>
              <a:rect l="l" t="t" r="r" b="b"/>
              <a:pathLst>
                <a:path w="3323555" h="298892">
                  <a:moveTo>
                    <a:pt x="0" y="0"/>
                  </a:moveTo>
                  <a:lnTo>
                    <a:pt x="3323555" y="0"/>
                  </a:lnTo>
                  <a:lnTo>
                    <a:pt x="3323555" y="298892"/>
                  </a:lnTo>
                  <a:lnTo>
                    <a:pt x="0" y="298892"/>
                  </a:lnTo>
                  <a:close/>
                </a:path>
              </a:pathLst>
            </a:custGeom>
            <a:grpFill/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323555" cy="3465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2089698" y="-1461297"/>
            <a:ext cx="2211384" cy="6251263"/>
          </a:xfrm>
          <a:custGeom>
            <a:avLst/>
            <a:gdLst/>
            <a:ahLst/>
            <a:cxnLst/>
            <a:rect l="l" t="t" r="r" b="b"/>
            <a:pathLst>
              <a:path w="2211384" h="6251263">
                <a:moveTo>
                  <a:pt x="0" y="0"/>
                </a:moveTo>
                <a:lnTo>
                  <a:pt x="2211384" y="0"/>
                </a:lnTo>
                <a:lnTo>
                  <a:pt x="2211384" y="6251264"/>
                </a:lnTo>
                <a:lnTo>
                  <a:pt x="0" y="625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547050" y="385122"/>
            <a:ext cx="3274624" cy="1796950"/>
          </a:xfrm>
          <a:custGeom>
            <a:avLst/>
            <a:gdLst/>
            <a:ahLst/>
            <a:cxnLst/>
            <a:rect l="l" t="t" r="r" b="b"/>
            <a:pathLst>
              <a:path w="3274624" h="1796950">
                <a:moveTo>
                  <a:pt x="0" y="0"/>
                </a:moveTo>
                <a:lnTo>
                  <a:pt x="3274624" y="0"/>
                </a:lnTo>
                <a:lnTo>
                  <a:pt x="3274624" y="1796950"/>
                </a:lnTo>
                <a:lnTo>
                  <a:pt x="0" y="1796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631220"/>
            <a:ext cx="20439522" cy="5158306"/>
            <a:chOff x="0" y="0"/>
            <a:chExt cx="5383249" cy="13585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83249" cy="1358566"/>
            </a:xfrm>
            <a:custGeom>
              <a:avLst/>
              <a:gdLst/>
              <a:ahLst/>
              <a:cxnLst/>
              <a:rect l="l" t="t" r="r" b="b"/>
              <a:pathLst>
                <a:path w="5383249" h="1358566">
                  <a:moveTo>
                    <a:pt x="0" y="0"/>
                  </a:moveTo>
                  <a:lnTo>
                    <a:pt x="5383249" y="0"/>
                  </a:lnTo>
                  <a:lnTo>
                    <a:pt x="5383249" y="1358566"/>
                  </a:lnTo>
                  <a:lnTo>
                    <a:pt x="0" y="1358566"/>
                  </a:lnTo>
                  <a:close/>
                </a:path>
              </a:pathLst>
            </a:custGeom>
            <a:solidFill>
              <a:srgbClr val="3F4B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83249" cy="1406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5436624" y="-645439"/>
            <a:ext cx="1130542" cy="3195878"/>
          </a:xfrm>
          <a:custGeom>
            <a:avLst/>
            <a:gdLst/>
            <a:ahLst/>
            <a:cxnLst/>
            <a:rect l="l" t="t" r="r" b="b"/>
            <a:pathLst>
              <a:path w="1130542" h="3195878">
                <a:moveTo>
                  <a:pt x="0" y="0"/>
                </a:moveTo>
                <a:lnTo>
                  <a:pt x="1130541" y="0"/>
                </a:lnTo>
                <a:lnTo>
                  <a:pt x="1130541" y="3195878"/>
                </a:lnTo>
                <a:lnTo>
                  <a:pt x="0" y="3195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42822" y="8024992"/>
            <a:ext cx="3032957" cy="1664335"/>
          </a:xfrm>
          <a:custGeom>
            <a:avLst/>
            <a:gdLst/>
            <a:ahLst/>
            <a:cxnLst/>
            <a:rect l="l" t="t" r="r" b="b"/>
            <a:pathLst>
              <a:path w="3032957" h="1664335">
                <a:moveTo>
                  <a:pt x="0" y="0"/>
                </a:moveTo>
                <a:lnTo>
                  <a:pt x="3032956" y="0"/>
                </a:lnTo>
                <a:lnTo>
                  <a:pt x="3032956" y="1664335"/>
                </a:lnTo>
                <a:lnTo>
                  <a:pt x="0" y="166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374832" y="8000282"/>
            <a:ext cx="1130542" cy="3195878"/>
          </a:xfrm>
          <a:custGeom>
            <a:avLst/>
            <a:gdLst/>
            <a:ahLst/>
            <a:cxnLst/>
            <a:rect l="l" t="t" r="r" b="b"/>
            <a:pathLst>
              <a:path w="1130542" h="3195878">
                <a:moveTo>
                  <a:pt x="0" y="0"/>
                </a:moveTo>
                <a:lnTo>
                  <a:pt x="1130541" y="0"/>
                </a:lnTo>
                <a:lnTo>
                  <a:pt x="1130541" y="3195878"/>
                </a:lnTo>
                <a:lnTo>
                  <a:pt x="0" y="3195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487778" y="569098"/>
            <a:ext cx="3032957" cy="1664335"/>
          </a:xfrm>
          <a:custGeom>
            <a:avLst/>
            <a:gdLst/>
            <a:ahLst/>
            <a:cxnLst/>
            <a:rect l="l" t="t" r="r" b="b"/>
            <a:pathLst>
              <a:path w="3032957" h="1664335">
                <a:moveTo>
                  <a:pt x="0" y="0"/>
                </a:moveTo>
                <a:lnTo>
                  <a:pt x="3032956" y="0"/>
                </a:lnTo>
                <a:lnTo>
                  <a:pt x="3032956" y="1664335"/>
                </a:lnTo>
                <a:lnTo>
                  <a:pt x="0" y="166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12924" y="1149297"/>
            <a:ext cx="14862151" cy="7988406"/>
          </a:xfrm>
          <a:custGeom>
            <a:avLst/>
            <a:gdLst/>
            <a:ahLst/>
            <a:cxnLst/>
            <a:rect l="l" t="t" r="r" b="b"/>
            <a:pathLst>
              <a:path w="14862151" h="7988406">
                <a:moveTo>
                  <a:pt x="0" y="0"/>
                </a:moveTo>
                <a:lnTo>
                  <a:pt x="14862152" y="0"/>
                </a:lnTo>
                <a:lnTo>
                  <a:pt x="14862152" y="7988406"/>
                </a:lnTo>
                <a:lnTo>
                  <a:pt x="0" y="79884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082258" y="6303836"/>
            <a:ext cx="8048585" cy="0"/>
          </a:xfrm>
          <a:prstGeom prst="line">
            <a:avLst/>
          </a:prstGeom>
          <a:ln w="57150" cap="flat">
            <a:solidFill>
              <a:srgbClr val="0E1789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5400000">
            <a:off x="8355237" y="-2069655"/>
            <a:ext cx="1577526" cy="24924713"/>
            <a:chOff x="0" y="0"/>
            <a:chExt cx="415480" cy="6564534"/>
          </a:xfrm>
          <a:solidFill>
            <a:srgbClr val="FFFF00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415480" cy="6564533"/>
            </a:xfrm>
            <a:custGeom>
              <a:avLst/>
              <a:gdLst/>
              <a:ahLst/>
              <a:cxnLst/>
              <a:rect l="l" t="t" r="r" b="b"/>
              <a:pathLst>
                <a:path w="415480" h="6564533">
                  <a:moveTo>
                    <a:pt x="0" y="0"/>
                  </a:moveTo>
                  <a:lnTo>
                    <a:pt x="415480" y="0"/>
                  </a:lnTo>
                  <a:lnTo>
                    <a:pt x="415480" y="6564533"/>
                  </a:lnTo>
                  <a:lnTo>
                    <a:pt x="0" y="6564533"/>
                  </a:lnTo>
                  <a:close/>
                </a:path>
              </a:pathLst>
            </a:custGeom>
            <a:grpFill/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15480" cy="661215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082258" y="1480003"/>
            <a:ext cx="1302127" cy="1302127"/>
          </a:xfrm>
          <a:custGeom>
            <a:avLst/>
            <a:gdLst/>
            <a:ahLst/>
            <a:cxnLst/>
            <a:rect l="l" t="t" r="r" b="b"/>
            <a:pathLst>
              <a:path w="1302127" h="1302127">
                <a:moveTo>
                  <a:pt x="0" y="0"/>
                </a:moveTo>
                <a:lnTo>
                  <a:pt x="1302127" y="0"/>
                </a:lnTo>
                <a:lnTo>
                  <a:pt x="1302127" y="1302127"/>
                </a:lnTo>
                <a:lnTo>
                  <a:pt x="0" y="130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082258" y="3298691"/>
            <a:ext cx="8872966" cy="991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80"/>
              </a:lnSpc>
              <a:spcBef>
                <a:spcPct val="0"/>
              </a:spcBef>
            </a:pPr>
            <a:r>
              <a:rPr lang="en-US" sz="6430" b="1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Contáctenos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82258" y="4600134"/>
            <a:ext cx="8872966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s-MX" sz="3200" b="1" dirty="0">
                <a:solidFill>
                  <a:srgbClr val="0E1789"/>
                </a:solidFill>
              </a:rPr>
              <a:t>Para más información sobre </a:t>
            </a:r>
            <a:r>
              <a:rPr lang="es-MX" sz="3200" b="1" dirty="0">
                <a:solidFill>
                  <a:srgbClr val="0E1789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el</a:t>
            </a:r>
            <a:r>
              <a:rPr lang="es-MX" sz="3200" b="1" dirty="0">
                <a:solidFill>
                  <a:srgbClr val="0E1789"/>
                </a:solidFill>
              </a:rPr>
              <a:t> proyecto, puedes escribirnos a: bienestar@coquitoamarillo.com o llamarnos al (55) 1234-5678.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82258" y="6818157"/>
            <a:ext cx="8872966" cy="52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2"/>
              </a:lnSpc>
            </a:pPr>
            <a:r>
              <a:rPr lang="en-US" sz="2830" b="1" dirty="0" err="1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Síguenos</a:t>
            </a:r>
            <a:r>
              <a:rPr lang="en-US" sz="2830" b="1" dirty="0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30" b="1" dirty="0" err="1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</a:t>
            </a:r>
            <a:r>
              <a:rPr lang="en-US" sz="2830" b="1" dirty="0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830" b="1" dirty="0" err="1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nuestras</a:t>
            </a:r>
            <a:r>
              <a:rPr lang="en-US" sz="2830" b="1" dirty="0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redes: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82258" y="7440031"/>
            <a:ext cx="8872966" cy="463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2"/>
              </a:lnSpc>
            </a:pPr>
            <a:r>
              <a:rPr lang="en-US" sz="2822" b="1" dirty="0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coquitoamarillo@metodologiaconfiable.com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87E429D-3683-2A58-7866-421519971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6829"/>
            <a:ext cx="4664640" cy="471272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57480" y="4170189"/>
            <a:ext cx="10373041" cy="107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44"/>
              </a:lnSpc>
              <a:spcBef>
                <a:spcPct val="0"/>
              </a:spcBef>
            </a:pPr>
            <a:r>
              <a:rPr lang="en-US" sz="6957" b="1">
                <a:solidFill>
                  <a:srgbClr val="FFFE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Muchas Gracias.</a:t>
            </a:r>
          </a:p>
        </p:txBody>
      </p:sp>
      <p:sp>
        <p:nvSpPr>
          <p:cNvPr id="3" name="Freeform 3"/>
          <p:cNvSpPr/>
          <p:nvPr/>
        </p:nvSpPr>
        <p:spPr>
          <a:xfrm>
            <a:off x="7627522" y="-395051"/>
            <a:ext cx="3032957" cy="1664335"/>
          </a:xfrm>
          <a:custGeom>
            <a:avLst/>
            <a:gdLst/>
            <a:ahLst/>
            <a:cxnLst/>
            <a:rect l="l" t="t" r="r" b="b"/>
            <a:pathLst>
              <a:path w="3032957" h="1664335">
                <a:moveTo>
                  <a:pt x="0" y="0"/>
                </a:moveTo>
                <a:lnTo>
                  <a:pt x="3032956" y="0"/>
                </a:lnTo>
                <a:lnTo>
                  <a:pt x="3032956" y="1664335"/>
                </a:lnTo>
                <a:lnTo>
                  <a:pt x="0" y="1664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27522" y="9051900"/>
            <a:ext cx="3032957" cy="1664335"/>
          </a:xfrm>
          <a:custGeom>
            <a:avLst/>
            <a:gdLst/>
            <a:ahLst/>
            <a:cxnLst/>
            <a:rect l="l" t="t" r="r" b="b"/>
            <a:pathLst>
              <a:path w="3032957" h="1664335">
                <a:moveTo>
                  <a:pt x="0" y="0"/>
                </a:moveTo>
                <a:lnTo>
                  <a:pt x="3032956" y="0"/>
                </a:lnTo>
                <a:lnTo>
                  <a:pt x="3032956" y="1664335"/>
                </a:lnTo>
                <a:lnTo>
                  <a:pt x="0" y="1664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68353" y="4529932"/>
            <a:ext cx="13551295" cy="1341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87"/>
              </a:lnSpc>
            </a:pPr>
            <a:r>
              <a:rPr lang="en-US" sz="781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“RESUMEN”</a:t>
            </a:r>
          </a:p>
        </p:txBody>
      </p:sp>
      <p:sp>
        <p:nvSpPr>
          <p:cNvPr id="3" name="Freeform 3"/>
          <p:cNvSpPr/>
          <p:nvPr/>
        </p:nvSpPr>
        <p:spPr>
          <a:xfrm>
            <a:off x="426859" y="8117250"/>
            <a:ext cx="3274624" cy="1796950"/>
          </a:xfrm>
          <a:custGeom>
            <a:avLst/>
            <a:gdLst/>
            <a:ahLst/>
            <a:cxnLst/>
            <a:rect l="l" t="t" r="r" b="b"/>
            <a:pathLst>
              <a:path w="3274624" h="1796950">
                <a:moveTo>
                  <a:pt x="0" y="0"/>
                </a:moveTo>
                <a:lnTo>
                  <a:pt x="3274624" y="0"/>
                </a:lnTo>
                <a:lnTo>
                  <a:pt x="3274624" y="1796949"/>
                </a:lnTo>
                <a:lnTo>
                  <a:pt x="0" y="179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4056676" y="5497033"/>
            <a:ext cx="2211384" cy="6251263"/>
          </a:xfrm>
          <a:custGeom>
            <a:avLst/>
            <a:gdLst/>
            <a:ahLst/>
            <a:cxnLst/>
            <a:rect l="l" t="t" r="r" b="b"/>
            <a:pathLst>
              <a:path w="2211384" h="6251263">
                <a:moveTo>
                  <a:pt x="0" y="0"/>
                </a:moveTo>
                <a:lnTo>
                  <a:pt x="2211385" y="0"/>
                </a:lnTo>
                <a:lnTo>
                  <a:pt x="2211385" y="6251264"/>
                </a:lnTo>
                <a:lnTo>
                  <a:pt x="0" y="625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877493" y="-1108064"/>
            <a:ext cx="14508076" cy="1493185"/>
            <a:chOff x="0" y="0"/>
            <a:chExt cx="3821057" cy="393267"/>
          </a:xfrm>
          <a:solidFill>
            <a:srgbClr val="FFFF00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3821057" cy="393267"/>
            </a:xfrm>
            <a:custGeom>
              <a:avLst/>
              <a:gdLst/>
              <a:ahLst/>
              <a:cxnLst/>
              <a:rect l="l" t="t" r="r" b="b"/>
              <a:pathLst>
                <a:path w="3821057" h="393267">
                  <a:moveTo>
                    <a:pt x="0" y="0"/>
                  </a:moveTo>
                  <a:lnTo>
                    <a:pt x="3821057" y="0"/>
                  </a:lnTo>
                  <a:lnTo>
                    <a:pt x="3821057" y="393267"/>
                  </a:lnTo>
                  <a:lnTo>
                    <a:pt x="0" y="393267"/>
                  </a:lnTo>
                  <a:close/>
                </a:path>
              </a:pathLst>
            </a:custGeom>
            <a:grpFill/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821057" cy="44089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21021" y="9914199"/>
            <a:ext cx="12619123" cy="1134857"/>
            <a:chOff x="0" y="0"/>
            <a:chExt cx="3323555" cy="298892"/>
          </a:xfrm>
          <a:solidFill>
            <a:srgbClr val="FFFF00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3323555" cy="298892"/>
            </a:xfrm>
            <a:custGeom>
              <a:avLst/>
              <a:gdLst/>
              <a:ahLst/>
              <a:cxnLst/>
              <a:rect l="l" t="t" r="r" b="b"/>
              <a:pathLst>
                <a:path w="3323555" h="298892">
                  <a:moveTo>
                    <a:pt x="0" y="0"/>
                  </a:moveTo>
                  <a:lnTo>
                    <a:pt x="3323555" y="0"/>
                  </a:lnTo>
                  <a:lnTo>
                    <a:pt x="3323555" y="298892"/>
                  </a:lnTo>
                  <a:lnTo>
                    <a:pt x="0" y="298892"/>
                  </a:lnTo>
                  <a:close/>
                </a:path>
              </a:pathLst>
            </a:custGeom>
            <a:grpFill/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323555" cy="3465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2089698" y="-1461297"/>
            <a:ext cx="2211384" cy="6251263"/>
          </a:xfrm>
          <a:custGeom>
            <a:avLst/>
            <a:gdLst/>
            <a:ahLst/>
            <a:cxnLst/>
            <a:rect l="l" t="t" r="r" b="b"/>
            <a:pathLst>
              <a:path w="2211384" h="6251263">
                <a:moveTo>
                  <a:pt x="0" y="0"/>
                </a:moveTo>
                <a:lnTo>
                  <a:pt x="2211384" y="0"/>
                </a:lnTo>
                <a:lnTo>
                  <a:pt x="2211384" y="6251264"/>
                </a:lnTo>
                <a:lnTo>
                  <a:pt x="0" y="625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547050" y="385122"/>
            <a:ext cx="3274624" cy="1796950"/>
          </a:xfrm>
          <a:custGeom>
            <a:avLst/>
            <a:gdLst/>
            <a:ahLst/>
            <a:cxnLst/>
            <a:rect l="l" t="t" r="r" b="b"/>
            <a:pathLst>
              <a:path w="3274624" h="1796950">
                <a:moveTo>
                  <a:pt x="0" y="0"/>
                </a:moveTo>
                <a:lnTo>
                  <a:pt x="3274624" y="0"/>
                </a:lnTo>
                <a:lnTo>
                  <a:pt x="3274624" y="1796950"/>
                </a:lnTo>
                <a:lnTo>
                  <a:pt x="0" y="1796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408843" y="990600"/>
            <a:ext cx="12105317" cy="337406"/>
            <a:chOff x="0" y="0"/>
            <a:chExt cx="3188232" cy="88864"/>
          </a:xfrm>
          <a:solidFill>
            <a:srgbClr val="FFFF00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3188232" cy="88864"/>
            </a:xfrm>
            <a:custGeom>
              <a:avLst/>
              <a:gdLst/>
              <a:ahLst/>
              <a:cxnLst/>
              <a:rect l="l" t="t" r="r" b="b"/>
              <a:pathLst>
                <a:path w="3188232" h="88864">
                  <a:moveTo>
                    <a:pt x="0" y="0"/>
                  </a:moveTo>
                  <a:lnTo>
                    <a:pt x="3188232" y="0"/>
                  </a:lnTo>
                  <a:lnTo>
                    <a:pt x="3188232" y="88864"/>
                  </a:lnTo>
                  <a:lnTo>
                    <a:pt x="0" y="88864"/>
                  </a:lnTo>
                  <a:close/>
                </a:path>
              </a:pathLst>
            </a:custGeom>
            <a:grpFill/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88232" cy="13648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14982781" y="8171870"/>
            <a:ext cx="809083" cy="2287160"/>
          </a:xfrm>
          <a:custGeom>
            <a:avLst/>
            <a:gdLst/>
            <a:ahLst/>
            <a:cxnLst/>
            <a:rect l="l" t="t" r="r" b="b"/>
            <a:pathLst>
              <a:path w="809083" h="2287160">
                <a:moveTo>
                  <a:pt x="0" y="0"/>
                </a:moveTo>
                <a:lnTo>
                  <a:pt x="809083" y="0"/>
                </a:lnTo>
                <a:lnTo>
                  <a:pt x="809083" y="2287160"/>
                </a:lnTo>
                <a:lnTo>
                  <a:pt x="0" y="2287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531222" y="9136664"/>
            <a:ext cx="3032957" cy="1664335"/>
          </a:xfrm>
          <a:custGeom>
            <a:avLst/>
            <a:gdLst/>
            <a:ahLst/>
            <a:cxnLst/>
            <a:rect l="l" t="t" r="r" b="b"/>
            <a:pathLst>
              <a:path w="3032957" h="1664335">
                <a:moveTo>
                  <a:pt x="0" y="0"/>
                </a:moveTo>
                <a:lnTo>
                  <a:pt x="3032957" y="0"/>
                </a:lnTo>
                <a:lnTo>
                  <a:pt x="3032957" y="1664335"/>
                </a:lnTo>
                <a:lnTo>
                  <a:pt x="0" y="166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454497" y="1419366"/>
            <a:ext cx="8153449" cy="957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40"/>
              </a:lnSpc>
              <a:spcBef>
                <a:spcPct val="0"/>
              </a:spcBef>
            </a:pPr>
            <a:r>
              <a:rPr lang="en-US" sz="5912" b="1" dirty="0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RESUMEN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08843" y="2596925"/>
            <a:ext cx="10129931" cy="6093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MX" sz="3600" dirty="0">
                <a:solidFill>
                  <a:srgbClr val="0E1789"/>
                </a:solidFill>
              </a:rPr>
              <a:t>El presente proyecto tiene como objetivo evaluar el estado emocional de los empleados de la empresa Coquito Amarillo mediante la </a:t>
            </a:r>
            <a:r>
              <a:rPr lang="es-MX" sz="3600" dirty="0">
                <a:solidFill>
                  <a:srgbClr val="0E1789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implementación</a:t>
            </a:r>
            <a:r>
              <a:rPr lang="es-MX" sz="3600" dirty="0">
                <a:solidFill>
                  <a:srgbClr val="0E1789"/>
                </a:solidFill>
              </a:rPr>
              <a:t> de la metodología de la Rueda de la Vida. A través de este enfoque, se busca identificar factores que influyen en el bienestar emocional de los colaboradores y proporcionar estrategias para la mejora del ambiente laboral. La plataforma ha sido desarrollada con Python y librerías como </a:t>
            </a:r>
            <a:r>
              <a:rPr lang="es-MX" sz="3600" dirty="0" err="1">
                <a:solidFill>
                  <a:srgbClr val="0E1789"/>
                </a:solidFill>
              </a:rPr>
              <a:t>Canvas</a:t>
            </a:r>
            <a:r>
              <a:rPr lang="es-MX" sz="3600" dirty="0">
                <a:solidFill>
                  <a:srgbClr val="0E1789"/>
                </a:solidFill>
              </a:rPr>
              <a:t>, permitiendo una representación visual interactiva de los resultados obtenidos</a:t>
            </a:r>
            <a:r>
              <a:rPr lang="es-MX" sz="3600" dirty="0"/>
              <a:t>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B52BFF0-0119-34FD-EDBA-DDBDB66333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548" y="-1"/>
            <a:ext cx="7224148" cy="1049332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68353" y="4529932"/>
            <a:ext cx="13551295" cy="1341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87"/>
              </a:lnSpc>
            </a:pPr>
            <a:r>
              <a:rPr lang="en-US" sz="781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“ESTADO DEL ARTE”</a:t>
            </a:r>
          </a:p>
        </p:txBody>
      </p:sp>
      <p:sp>
        <p:nvSpPr>
          <p:cNvPr id="3" name="Freeform 3"/>
          <p:cNvSpPr/>
          <p:nvPr/>
        </p:nvSpPr>
        <p:spPr>
          <a:xfrm>
            <a:off x="426859" y="8117250"/>
            <a:ext cx="3274624" cy="1796950"/>
          </a:xfrm>
          <a:custGeom>
            <a:avLst/>
            <a:gdLst/>
            <a:ahLst/>
            <a:cxnLst/>
            <a:rect l="l" t="t" r="r" b="b"/>
            <a:pathLst>
              <a:path w="3274624" h="1796950">
                <a:moveTo>
                  <a:pt x="0" y="0"/>
                </a:moveTo>
                <a:lnTo>
                  <a:pt x="3274624" y="0"/>
                </a:lnTo>
                <a:lnTo>
                  <a:pt x="3274624" y="1796949"/>
                </a:lnTo>
                <a:lnTo>
                  <a:pt x="0" y="179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4056676" y="5497033"/>
            <a:ext cx="2211384" cy="6251263"/>
          </a:xfrm>
          <a:custGeom>
            <a:avLst/>
            <a:gdLst/>
            <a:ahLst/>
            <a:cxnLst/>
            <a:rect l="l" t="t" r="r" b="b"/>
            <a:pathLst>
              <a:path w="2211384" h="6251263">
                <a:moveTo>
                  <a:pt x="0" y="0"/>
                </a:moveTo>
                <a:lnTo>
                  <a:pt x="2211385" y="0"/>
                </a:lnTo>
                <a:lnTo>
                  <a:pt x="2211385" y="6251264"/>
                </a:lnTo>
                <a:lnTo>
                  <a:pt x="0" y="625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877493" y="-1108064"/>
            <a:ext cx="14508076" cy="1493185"/>
            <a:chOff x="0" y="0"/>
            <a:chExt cx="3821057" cy="393267"/>
          </a:xfrm>
          <a:solidFill>
            <a:srgbClr val="FFFF00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3821057" cy="393267"/>
            </a:xfrm>
            <a:custGeom>
              <a:avLst/>
              <a:gdLst/>
              <a:ahLst/>
              <a:cxnLst/>
              <a:rect l="l" t="t" r="r" b="b"/>
              <a:pathLst>
                <a:path w="3821057" h="393267">
                  <a:moveTo>
                    <a:pt x="0" y="0"/>
                  </a:moveTo>
                  <a:lnTo>
                    <a:pt x="3821057" y="0"/>
                  </a:lnTo>
                  <a:lnTo>
                    <a:pt x="3821057" y="393267"/>
                  </a:lnTo>
                  <a:lnTo>
                    <a:pt x="0" y="393267"/>
                  </a:lnTo>
                  <a:close/>
                </a:path>
              </a:pathLst>
            </a:custGeom>
            <a:grpFill/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821057" cy="44089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21021" y="9914199"/>
            <a:ext cx="12619123" cy="1134857"/>
            <a:chOff x="0" y="0"/>
            <a:chExt cx="3323555" cy="298892"/>
          </a:xfrm>
          <a:solidFill>
            <a:srgbClr val="FFFF00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3323555" cy="298892"/>
            </a:xfrm>
            <a:custGeom>
              <a:avLst/>
              <a:gdLst/>
              <a:ahLst/>
              <a:cxnLst/>
              <a:rect l="l" t="t" r="r" b="b"/>
              <a:pathLst>
                <a:path w="3323555" h="298892">
                  <a:moveTo>
                    <a:pt x="0" y="0"/>
                  </a:moveTo>
                  <a:lnTo>
                    <a:pt x="3323555" y="0"/>
                  </a:lnTo>
                  <a:lnTo>
                    <a:pt x="3323555" y="298892"/>
                  </a:lnTo>
                  <a:lnTo>
                    <a:pt x="0" y="298892"/>
                  </a:lnTo>
                  <a:close/>
                </a:path>
              </a:pathLst>
            </a:custGeom>
            <a:grpFill/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323555" cy="3465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2089698" y="-1461297"/>
            <a:ext cx="2211384" cy="6251263"/>
          </a:xfrm>
          <a:custGeom>
            <a:avLst/>
            <a:gdLst/>
            <a:ahLst/>
            <a:cxnLst/>
            <a:rect l="l" t="t" r="r" b="b"/>
            <a:pathLst>
              <a:path w="2211384" h="6251263">
                <a:moveTo>
                  <a:pt x="0" y="0"/>
                </a:moveTo>
                <a:lnTo>
                  <a:pt x="2211384" y="0"/>
                </a:lnTo>
                <a:lnTo>
                  <a:pt x="2211384" y="6251264"/>
                </a:lnTo>
                <a:lnTo>
                  <a:pt x="0" y="625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547050" y="385122"/>
            <a:ext cx="3274624" cy="1796950"/>
          </a:xfrm>
          <a:custGeom>
            <a:avLst/>
            <a:gdLst/>
            <a:ahLst/>
            <a:cxnLst/>
            <a:rect l="l" t="t" r="r" b="b"/>
            <a:pathLst>
              <a:path w="3274624" h="1796950">
                <a:moveTo>
                  <a:pt x="0" y="0"/>
                </a:moveTo>
                <a:lnTo>
                  <a:pt x="3274624" y="0"/>
                </a:lnTo>
                <a:lnTo>
                  <a:pt x="3274624" y="1796950"/>
                </a:lnTo>
                <a:lnTo>
                  <a:pt x="0" y="1796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408843" y="990600"/>
            <a:ext cx="12105317" cy="337406"/>
            <a:chOff x="0" y="0"/>
            <a:chExt cx="3188232" cy="88864"/>
          </a:xfrm>
          <a:solidFill>
            <a:srgbClr val="FFFF00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3188232" cy="88864"/>
            </a:xfrm>
            <a:custGeom>
              <a:avLst/>
              <a:gdLst/>
              <a:ahLst/>
              <a:cxnLst/>
              <a:rect l="l" t="t" r="r" b="b"/>
              <a:pathLst>
                <a:path w="3188232" h="88864">
                  <a:moveTo>
                    <a:pt x="0" y="0"/>
                  </a:moveTo>
                  <a:lnTo>
                    <a:pt x="3188232" y="0"/>
                  </a:lnTo>
                  <a:lnTo>
                    <a:pt x="3188232" y="88864"/>
                  </a:lnTo>
                  <a:lnTo>
                    <a:pt x="0" y="88864"/>
                  </a:lnTo>
                  <a:close/>
                </a:path>
              </a:pathLst>
            </a:custGeom>
            <a:grpFill/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88232" cy="13648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14982781" y="8171870"/>
            <a:ext cx="809083" cy="2287160"/>
          </a:xfrm>
          <a:custGeom>
            <a:avLst/>
            <a:gdLst/>
            <a:ahLst/>
            <a:cxnLst/>
            <a:rect l="l" t="t" r="r" b="b"/>
            <a:pathLst>
              <a:path w="809083" h="2287160">
                <a:moveTo>
                  <a:pt x="0" y="0"/>
                </a:moveTo>
                <a:lnTo>
                  <a:pt x="809083" y="0"/>
                </a:lnTo>
                <a:lnTo>
                  <a:pt x="809083" y="2287160"/>
                </a:lnTo>
                <a:lnTo>
                  <a:pt x="0" y="2287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531222" y="9136664"/>
            <a:ext cx="3032957" cy="1664335"/>
          </a:xfrm>
          <a:custGeom>
            <a:avLst/>
            <a:gdLst/>
            <a:ahLst/>
            <a:cxnLst/>
            <a:rect l="l" t="t" r="r" b="b"/>
            <a:pathLst>
              <a:path w="3032957" h="1664335">
                <a:moveTo>
                  <a:pt x="0" y="0"/>
                </a:moveTo>
                <a:lnTo>
                  <a:pt x="3032957" y="0"/>
                </a:lnTo>
                <a:lnTo>
                  <a:pt x="3032957" y="1664335"/>
                </a:lnTo>
                <a:lnTo>
                  <a:pt x="0" y="166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073328" y="1720963"/>
            <a:ext cx="8153449" cy="957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40"/>
              </a:lnSpc>
              <a:spcBef>
                <a:spcPct val="0"/>
              </a:spcBef>
            </a:pPr>
            <a:r>
              <a:rPr lang="en-US" sz="5912" b="1" dirty="0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ESTADO DEL ARTE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18685" y="3170672"/>
            <a:ext cx="10311627" cy="5965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85"/>
              </a:lnSpc>
              <a:spcBef>
                <a:spcPct val="0"/>
              </a:spcBef>
            </a:pPr>
            <a:r>
              <a:rPr lang="es-MX" sz="3200" dirty="0">
                <a:solidFill>
                  <a:srgbClr val="0E1789"/>
                </a:solidFill>
              </a:rPr>
              <a:t>Diferentes estudios han demostrado que la evaluación del bienestar emocional en el entorno laboral impacta directamente en la productividad y la retención del talento. Herramientas como encuestas de clima organizacional, entrevistas de satisfacción y modelos de inteligencia emocional han sido aplicadas en diversas empresas con éxito. Nuestro sistema innovador implementa la Rueda de la Vida como una metodología visual e interactiva, permitiendo a los empleados autoevaluarse en diferentes dimensiones de su vida personal y laboral, lo que facilita el diseño de estrategias personalizadas para mejorar su bienestar.</a:t>
            </a:r>
          </a:p>
          <a:p>
            <a:pPr algn="ctr">
              <a:lnSpc>
                <a:spcPts val="3885"/>
              </a:lnSpc>
              <a:spcBef>
                <a:spcPct val="0"/>
              </a:spcBef>
            </a:pPr>
            <a:endParaRPr lang="en-US" sz="2775" dirty="0">
              <a:solidFill>
                <a:srgbClr val="0E1789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01A5B28-04FF-3788-DA19-D4026D5B8D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9434" cy="10287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68353" y="3920433"/>
            <a:ext cx="13551295" cy="2684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87"/>
              </a:lnSpc>
            </a:pPr>
            <a:r>
              <a:rPr lang="en-US" sz="7812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“JUSTIFICACIÒN DEL PROYECTO”</a:t>
            </a:r>
          </a:p>
        </p:txBody>
      </p:sp>
      <p:sp>
        <p:nvSpPr>
          <p:cNvPr id="3" name="Freeform 3"/>
          <p:cNvSpPr/>
          <p:nvPr/>
        </p:nvSpPr>
        <p:spPr>
          <a:xfrm>
            <a:off x="426859" y="8117250"/>
            <a:ext cx="3274624" cy="1796950"/>
          </a:xfrm>
          <a:custGeom>
            <a:avLst/>
            <a:gdLst/>
            <a:ahLst/>
            <a:cxnLst/>
            <a:rect l="l" t="t" r="r" b="b"/>
            <a:pathLst>
              <a:path w="3274624" h="1796950">
                <a:moveTo>
                  <a:pt x="0" y="0"/>
                </a:moveTo>
                <a:lnTo>
                  <a:pt x="3274624" y="0"/>
                </a:lnTo>
                <a:lnTo>
                  <a:pt x="3274624" y="1796949"/>
                </a:lnTo>
                <a:lnTo>
                  <a:pt x="0" y="179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4056676" y="5497033"/>
            <a:ext cx="2211384" cy="6251263"/>
          </a:xfrm>
          <a:custGeom>
            <a:avLst/>
            <a:gdLst/>
            <a:ahLst/>
            <a:cxnLst/>
            <a:rect l="l" t="t" r="r" b="b"/>
            <a:pathLst>
              <a:path w="2211384" h="6251263">
                <a:moveTo>
                  <a:pt x="0" y="0"/>
                </a:moveTo>
                <a:lnTo>
                  <a:pt x="2211385" y="0"/>
                </a:lnTo>
                <a:lnTo>
                  <a:pt x="2211385" y="6251264"/>
                </a:lnTo>
                <a:lnTo>
                  <a:pt x="0" y="625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905000" y="-1051774"/>
            <a:ext cx="14508076" cy="1493185"/>
            <a:chOff x="0" y="0"/>
            <a:chExt cx="3821057" cy="393267"/>
          </a:xfrm>
          <a:solidFill>
            <a:srgbClr val="FFFF00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3821057" cy="393267"/>
            </a:xfrm>
            <a:custGeom>
              <a:avLst/>
              <a:gdLst/>
              <a:ahLst/>
              <a:cxnLst/>
              <a:rect l="l" t="t" r="r" b="b"/>
              <a:pathLst>
                <a:path w="3821057" h="393267">
                  <a:moveTo>
                    <a:pt x="0" y="0"/>
                  </a:moveTo>
                  <a:lnTo>
                    <a:pt x="3821057" y="0"/>
                  </a:lnTo>
                  <a:lnTo>
                    <a:pt x="3821057" y="393267"/>
                  </a:lnTo>
                  <a:lnTo>
                    <a:pt x="0" y="393267"/>
                  </a:lnTo>
                  <a:close/>
                </a:path>
              </a:pathLst>
            </a:custGeom>
            <a:grpFill/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821057" cy="44089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21021" y="9914199"/>
            <a:ext cx="12619123" cy="1134857"/>
            <a:chOff x="0" y="0"/>
            <a:chExt cx="3323555" cy="298892"/>
          </a:xfrm>
          <a:solidFill>
            <a:srgbClr val="FFFF00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3323555" cy="298892"/>
            </a:xfrm>
            <a:custGeom>
              <a:avLst/>
              <a:gdLst/>
              <a:ahLst/>
              <a:cxnLst/>
              <a:rect l="l" t="t" r="r" b="b"/>
              <a:pathLst>
                <a:path w="3323555" h="298892">
                  <a:moveTo>
                    <a:pt x="0" y="0"/>
                  </a:moveTo>
                  <a:lnTo>
                    <a:pt x="3323555" y="0"/>
                  </a:lnTo>
                  <a:lnTo>
                    <a:pt x="3323555" y="298892"/>
                  </a:lnTo>
                  <a:lnTo>
                    <a:pt x="0" y="298892"/>
                  </a:lnTo>
                  <a:close/>
                </a:path>
              </a:pathLst>
            </a:custGeom>
            <a:grpFill/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323555" cy="3465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2089698" y="-1461297"/>
            <a:ext cx="2211384" cy="6251263"/>
          </a:xfrm>
          <a:custGeom>
            <a:avLst/>
            <a:gdLst/>
            <a:ahLst/>
            <a:cxnLst/>
            <a:rect l="l" t="t" r="r" b="b"/>
            <a:pathLst>
              <a:path w="2211384" h="6251263">
                <a:moveTo>
                  <a:pt x="0" y="0"/>
                </a:moveTo>
                <a:lnTo>
                  <a:pt x="2211384" y="0"/>
                </a:lnTo>
                <a:lnTo>
                  <a:pt x="2211384" y="6251264"/>
                </a:lnTo>
                <a:lnTo>
                  <a:pt x="0" y="625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547050" y="385122"/>
            <a:ext cx="3274624" cy="1796950"/>
          </a:xfrm>
          <a:custGeom>
            <a:avLst/>
            <a:gdLst/>
            <a:ahLst/>
            <a:cxnLst/>
            <a:rect l="l" t="t" r="r" b="b"/>
            <a:pathLst>
              <a:path w="3274624" h="1796950">
                <a:moveTo>
                  <a:pt x="0" y="0"/>
                </a:moveTo>
                <a:lnTo>
                  <a:pt x="3274624" y="0"/>
                </a:lnTo>
                <a:lnTo>
                  <a:pt x="3274624" y="1796950"/>
                </a:lnTo>
                <a:lnTo>
                  <a:pt x="0" y="1796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408843" y="885825"/>
            <a:ext cx="12105317" cy="282322"/>
            <a:chOff x="0" y="0"/>
            <a:chExt cx="3188232" cy="74356"/>
          </a:xfrm>
          <a:solidFill>
            <a:srgbClr val="FFFF00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3188232" cy="74356"/>
            </a:xfrm>
            <a:custGeom>
              <a:avLst/>
              <a:gdLst/>
              <a:ahLst/>
              <a:cxnLst/>
              <a:rect l="l" t="t" r="r" b="b"/>
              <a:pathLst>
                <a:path w="3188232" h="74356">
                  <a:moveTo>
                    <a:pt x="0" y="0"/>
                  </a:moveTo>
                  <a:lnTo>
                    <a:pt x="3188232" y="0"/>
                  </a:lnTo>
                  <a:lnTo>
                    <a:pt x="3188232" y="74356"/>
                  </a:lnTo>
                  <a:lnTo>
                    <a:pt x="0" y="74356"/>
                  </a:lnTo>
                  <a:close/>
                </a:path>
              </a:pathLst>
            </a:custGeom>
            <a:grpFill/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88232" cy="12198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15132609" y="8031395"/>
            <a:ext cx="815727" cy="2305942"/>
          </a:xfrm>
          <a:custGeom>
            <a:avLst/>
            <a:gdLst/>
            <a:ahLst/>
            <a:cxnLst/>
            <a:rect l="l" t="t" r="r" b="b"/>
            <a:pathLst>
              <a:path w="815727" h="2305942">
                <a:moveTo>
                  <a:pt x="0" y="0"/>
                </a:moveTo>
                <a:lnTo>
                  <a:pt x="815727" y="0"/>
                </a:lnTo>
                <a:lnTo>
                  <a:pt x="815727" y="2305942"/>
                </a:lnTo>
                <a:lnTo>
                  <a:pt x="0" y="2305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27488" y="9176418"/>
            <a:ext cx="2960512" cy="1624581"/>
          </a:xfrm>
          <a:custGeom>
            <a:avLst/>
            <a:gdLst/>
            <a:ahLst/>
            <a:cxnLst/>
            <a:rect l="l" t="t" r="r" b="b"/>
            <a:pathLst>
              <a:path w="2960512" h="1624581">
                <a:moveTo>
                  <a:pt x="0" y="0"/>
                </a:moveTo>
                <a:lnTo>
                  <a:pt x="2960512" y="0"/>
                </a:lnTo>
                <a:lnTo>
                  <a:pt x="2960512" y="1624581"/>
                </a:lnTo>
                <a:lnTo>
                  <a:pt x="0" y="1624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408843" y="1260286"/>
            <a:ext cx="11822627" cy="889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84"/>
              </a:lnSpc>
              <a:spcBef>
                <a:spcPct val="0"/>
              </a:spcBef>
            </a:pPr>
            <a:r>
              <a:rPr lang="en-US" sz="5512" b="1" dirty="0">
                <a:solidFill>
                  <a:srgbClr val="0E17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JUSTIFICACION DEL PROYECTO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89787" y="2588082"/>
            <a:ext cx="10137730" cy="7036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82"/>
              </a:lnSpc>
              <a:spcBef>
                <a:spcPct val="0"/>
              </a:spcBef>
            </a:pPr>
            <a:r>
              <a:rPr lang="es-MX" sz="3600" dirty="0">
                <a:solidFill>
                  <a:srgbClr val="0E1789"/>
                </a:solidFill>
              </a:rPr>
              <a:t>El bienestar emocional de los empleados es un factor determinante en el desempeño y éxito de una empresa. Estudios recientes indican que empleados emocionalmente equilibrados presentan menor rotación, mayor compromiso y niveles más altos de productividad. En este sentido, la implementación de la Rueda de la Vida en Coquito Amarillo permitirá conocer el estado emocional de los colaboradores y generar planes de acción que fomenten un mejor ambiente laboral, contribuyendo al crecimiento sostenido de la empresa.</a:t>
            </a:r>
          </a:p>
          <a:p>
            <a:pPr algn="just">
              <a:lnSpc>
                <a:spcPts val="4582"/>
              </a:lnSpc>
              <a:spcBef>
                <a:spcPct val="0"/>
              </a:spcBef>
            </a:pPr>
            <a:endParaRPr lang="en-US" sz="3273" dirty="0">
              <a:solidFill>
                <a:srgbClr val="0E1789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85BC4F5-6908-A24C-5762-EBDF001B53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26284" cy="10287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TM10001106[[fn=Distintivo]]</Template>
  <TotalTime>233</TotalTime>
  <Words>800</Words>
  <Application>Microsoft Office PowerPoint</Application>
  <PresentationFormat>Personalizado</PresentationFormat>
  <Paragraphs>76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0" baseType="lpstr">
      <vt:lpstr>Helvetica World</vt:lpstr>
      <vt:lpstr>Open Sans</vt:lpstr>
      <vt:lpstr>Arial</vt:lpstr>
      <vt:lpstr>Helvetica World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depov</dc:title>
  <cp:lastModifiedBy>Dayan Berrio</cp:lastModifiedBy>
  <cp:revision>5</cp:revision>
  <dcterms:created xsi:type="dcterms:W3CDTF">2006-08-16T00:00:00Z</dcterms:created>
  <dcterms:modified xsi:type="dcterms:W3CDTF">2025-02-25T20:33:42Z</dcterms:modified>
  <dc:identifier>DAGQjgs6k6Q</dc:identifier>
</cp:coreProperties>
</file>